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722" r:id="rId2"/>
  </p:sldMasterIdLst>
  <p:sldIdLst>
    <p:sldId id="294" r:id="rId3"/>
    <p:sldId id="330" r:id="rId4"/>
    <p:sldId id="345" r:id="rId5"/>
    <p:sldId id="303" r:id="rId6"/>
    <p:sldId id="309" r:id="rId7"/>
    <p:sldId id="334" r:id="rId8"/>
    <p:sldId id="314" r:id="rId9"/>
    <p:sldId id="300" r:id="rId10"/>
    <p:sldId id="301" r:id="rId11"/>
    <p:sldId id="311" r:id="rId12"/>
    <p:sldId id="312" r:id="rId13"/>
    <p:sldId id="308" r:id="rId14"/>
    <p:sldId id="313" r:id="rId15"/>
    <p:sldId id="304" r:id="rId16"/>
    <p:sldId id="305" r:id="rId17"/>
    <p:sldId id="343" r:id="rId18"/>
    <p:sldId id="344" r:id="rId19"/>
    <p:sldId id="336" r:id="rId20"/>
    <p:sldId id="317" r:id="rId21"/>
    <p:sldId id="337" r:id="rId22"/>
    <p:sldId id="339" r:id="rId23"/>
    <p:sldId id="340" r:id="rId24"/>
    <p:sldId id="341" r:id="rId25"/>
    <p:sldId id="316" r:id="rId26"/>
    <p:sldId id="310" r:id="rId27"/>
    <p:sldId id="306" r:id="rId28"/>
    <p:sldId id="324" r:id="rId29"/>
    <p:sldId id="328" r:id="rId30"/>
    <p:sldId id="279"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91625"/>
    <a:srgbClr val="A0814A"/>
    <a:srgbClr val="F3B7B7"/>
    <a:srgbClr val="251F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F353CC-BF44-4171-F91A-A72C0DA36A9F}" v="4" dt="2025-08-26T10:55:15.648"/>
  </p1510:revLst>
</p1510:revInfo>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91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titl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8/26/2025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2" name="Title 1"/>
          <p:cNvSpPr>
            <a:spLocks noGrp="1"/>
          </p:cNvSpPr>
          <p:nvPr>
            <p:ph type="ctrTitle"/>
          </p:nvPr>
        </p:nvSpPr>
        <p:spPr>
          <a:xfrm>
            <a:off x="685800" y="1143000"/>
            <a:ext cx="7772400" cy="933450"/>
          </a:xfrm>
        </p:spPr>
        <p:txBody>
          <a:bodyPr anchor="b">
            <a:normAutofit/>
          </a:bodyPr>
          <a:lstStyle>
            <a:lvl1pPr algn="l">
              <a:defRPr sz="3600">
                <a:solidFill>
                  <a:schemeClr val="bg1"/>
                </a:solidFill>
              </a:defRPr>
            </a:lvl1pPr>
          </a:lstStyle>
          <a:p>
            <a:r>
              <a:rPr lang="en-US"/>
              <a:t>Click to edit Master title style</a:t>
            </a:r>
          </a:p>
        </p:txBody>
      </p:sp>
      <p:sp>
        <p:nvSpPr>
          <p:cNvPr id="3" name="Subtitle 2"/>
          <p:cNvSpPr>
            <a:spLocks noGrp="1"/>
          </p:cNvSpPr>
          <p:nvPr>
            <p:ph type="subTitle" idx="1"/>
          </p:nvPr>
        </p:nvSpPr>
        <p:spPr>
          <a:xfrm>
            <a:off x="685800" y="1992087"/>
            <a:ext cx="7772400" cy="685800"/>
          </a:xfrm>
        </p:spPr>
        <p:txBody>
          <a:bodyPr>
            <a:norm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6152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8/26/2025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8013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8/26/2025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612997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761999"/>
            <a:ext cx="2209800" cy="99059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67000" y="761999"/>
            <a:ext cx="4419600" cy="5715001"/>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81000" y="1752600"/>
            <a:ext cx="2209800" cy="4724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52330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4800600"/>
            <a:ext cx="5486400" cy="566738"/>
          </a:xfrm>
        </p:spPr>
        <p:txBody>
          <a:bodyPr anchor="b"/>
          <a:lstStyle>
            <a:lvl1pPr algn="l">
              <a:defRPr sz="2000" b="1">
                <a:solidFill>
                  <a:schemeClr val="bg1">
                    <a:lumMod val="85000"/>
                  </a:schemeClr>
                </a:solidFill>
              </a:defRPr>
            </a:lvl1pPr>
          </a:lstStyle>
          <a:p>
            <a:r>
              <a:rPr lang="en-US"/>
              <a:t>Click to edit Master title style</a:t>
            </a:r>
          </a:p>
        </p:txBody>
      </p:sp>
      <p:sp>
        <p:nvSpPr>
          <p:cNvPr id="3" name="Picture Placeholder 2"/>
          <p:cNvSpPr>
            <a:spLocks noGrp="1"/>
          </p:cNvSpPr>
          <p:nvPr>
            <p:ph type="pic" idx="1"/>
          </p:nvPr>
        </p:nvSpPr>
        <p:spPr>
          <a:xfrm>
            <a:off x="1143000" y="762000"/>
            <a:ext cx="5486400" cy="3962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1430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8/26/2025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65539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8/26/2025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148103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304801"/>
            <a:ext cx="9906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7162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8/26/2025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151130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438400" y="1981200"/>
            <a:ext cx="4648200" cy="838200"/>
          </a:xfrm>
        </p:spPr>
        <p:txBody>
          <a:bodyPr anchor="ctr">
            <a:normAutofit/>
          </a:bodyPr>
          <a:lstStyle>
            <a:lvl1pPr marL="57150" indent="0">
              <a:buFontTx/>
              <a:buNone/>
              <a:defRPr sz="1800" baseline="0"/>
            </a:lvl1pPr>
          </a:lstStyle>
          <a:p>
            <a:pPr lvl="0"/>
            <a:r>
              <a:rPr lang="en-US"/>
              <a:t>Click to edit Master text styles</a:t>
            </a:r>
          </a:p>
        </p:txBody>
      </p:sp>
      <p:sp>
        <p:nvSpPr>
          <p:cNvPr id="7" name="Text Placeholder 8"/>
          <p:cNvSpPr>
            <a:spLocks noGrp="1"/>
          </p:cNvSpPr>
          <p:nvPr>
            <p:ph type="body" sz="quarter" idx="16"/>
          </p:nvPr>
        </p:nvSpPr>
        <p:spPr>
          <a:xfrm>
            <a:off x="2438400" y="2819400"/>
            <a:ext cx="4648200" cy="838200"/>
          </a:xfrm>
        </p:spPr>
        <p:txBody>
          <a:bodyPr anchor="ctr">
            <a:normAutofit/>
          </a:bodyPr>
          <a:lstStyle>
            <a:lvl1pPr marL="57150" indent="0">
              <a:buFontTx/>
              <a:buNone/>
              <a:defRPr sz="1800" baseline="0"/>
            </a:lvl1pPr>
          </a:lstStyle>
          <a:p>
            <a:pPr lvl="0"/>
            <a:r>
              <a:rPr lang="en-US"/>
              <a:t>Click to edit Master text styles</a:t>
            </a:r>
          </a:p>
        </p:txBody>
      </p:sp>
      <p:sp>
        <p:nvSpPr>
          <p:cNvPr id="8" name="Text Placeholder 8"/>
          <p:cNvSpPr>
            <a:spLocks noGrp="1"/>
          </p:cNvSpPr>
          <p:nvPr>
            <p:ph type="body" sz="quarter" idx="17"/>
          </p:nvPr>
        </p:nvSpPr>
        <p:spPr>
          <a:xfrm>
            <a:off x="2438400" y="3657600"/>
            <a:ext cx="4648200" cy="838200"/>
          </a:xfrm>
        </p:spPr>
        <p:txBody>
          <a:bodyPr anchor="ctr">
            <a:normAutofit/>
          </a:bodyPr>
          <a:lstStyle>
            <a:lvl1pPr marL="57150" indent="0">
              <a:buFontTx/>
              <a:buNone/>
              <a:defRPr sz="1800" baseline="0"/>
            </a:lvl1pPr>
          </a:lstStyle>
          <a:p>
            <a:pPr lvl="0"/>
            <a:r>
              <a:rPr lang="en-US"/>
              <a:t>Click to edit Master text styles</a:t>
            </a:r>
          </a:p>
        </p:txBody>
      </p:sp>
      <p:sp>
        <p:nvSpPr>
          <p:cNvPr id="12" name="Text Placeholder 8"/>
          <p:cNvSpPr>
            <a:spLocks noGrp="1"/>
          </p:cNvSpPr>
          <p:nvPr>
            <p:ph type="body" sz="quarter" idx="18"/>
          </p:nvPr>
        </p:nvSpPr>
        <p:spPr>
          <a:xfrm>
            <a:off x="2438400" y="4495800"/>
            <a:ext cx="4648200" cy="838200"/>
          </a:xfrm>
        </p:spPr>
        <p:txBody>
          <a:bodyPr anchor="ctr">
            <a:normAutofit/>
          </a:bodyPr>
          <a:lstStyle>
            <a:lvl1pPr marL="57150" indent="0">
              <a:buFontTx/>
              <a:buNone/>
              <a:defRPr sz="1800" baseline="0"/>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519299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457200" y="1752600"/>
            <a:ext cx="3048000" cy="2176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6" name="Content Placeholder 3"/>
          <p:cNvSpPr>
            <a:spLocks noGrp="1"/>
          </p:cNvSpPr>
          <p:nvPr>
            <p:ph sz="half" idx="2"/>
          </p:nvPr>
        </p:nvSpPr>
        <p:spPr>
          <a:xfrm>
            <a:off x="3657600" y="1752600"/>
            <a:ext cx="3429000" cy="2144037"/>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9" name="Content Placeholder 2"/>
          <p:cNvSpPr>
            <a:spLocks noGrp="1"/>
          </p:cNvSpPr>
          <p:nvPr>
            <p:ph sz="half" idx="14"/>
          </p:nvPr>
        </p:nvSpPr>
        <p:spPr>
          <a:xfrm>
            <a:off x="457200" y="4001786"/>
            <a:ext cx="3048000" cy="22466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15"/>
          </p:nvPr>
        </p:nvSpPr>
        <p:spPr>
          <a:xfrm>
            <a:off x="3657600" y="4001786"/>
            <a:ext cx="3429000" cy="22132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9780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326571"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2"/>
          </p:nvPr>
        </p:nvSpPr>
        <p:spPr>
          <a:xfrm>
            <a:off x="2590801"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Content Placeholder 3"/>
          <p:cNvSpPr>
            <a:spLocks noGrp="1"/>
          </p:cNvSpPr>
          <p:nvPr>
            <p:ph sz="half" idx="14"/>
          </p:nvPr>
        </p:nvSpPr>
        <p:spPr>
          <a:xfrm>
            <a:off x="4876800"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5" name="Content Placeholder 2"/>
          <p:cNvSpPr>
            <a:spLocks noGrp="1"/>
          </p:cNvSpPr>
          <p:nvPr>
            <p:ph sz="half" idx="15"/>
          </p:nvPr>
        </p:nvSpPr>
        <p:spPr>
          <a:xfrm>
            <a:off x="326571" y="1524000"/>
            <a:ext cx="2209797"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16"/>
          </p:nvPr>
        </p:nvSpPr>
        <p:spPr>
          <a:xfrm>
            <a:off x="2590800" y="1524000"/>
            <a:ext cx="22098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7" name="Content Placeholder 3"/>
          <p:cNvSpPr>
            <a:spLocks noGrp="1"/>
          </p:cNvSpPr>
          <p:nvPr>
            <p:ph sz="half" idx="17"/>
          </p:nvPr>
        </p:nvSpPr>
        <p:spPr>
          <a:xfrm>
            <a:off x="4876801" y="1524000"/>
            <a:ext cx="22098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7497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8/26/2025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2" name="Title 1"/>
          <p:cNvSpPr>
            <a:spLocks noGrp="1"/>
          </p:cNvSpPr>
          <p:nvPr>
            <p:ph type="ctrTitle"/>
          </p:nvPr>
        </p:nvSpPr>
        <p:spPr>
          <a:xfrm>
            <a:off x="685800" y="1143000"/>
            <a:ext cx="7772400" cy="933450"/>
          </a:xfrm>
        </p:spPr>
        <p:txBody>
          <a:bodyPr anchor="b">
            <a:normAutofit/>
          </a:bodyPr>
          <a:lstStyle>
            <a:lvl1pPr algn="l">
              <a:defRPr sz="3600">
                <a:solidFill>
                  <a:schemeClr val="bg1"/>
                </a:solidFill>
              </a:defRPr>
            </a:lvl1pPr>
          </a:lstStyle>
          <a:p>
            <a:r>
              <a:rPr lang="en-US"/>
              <a:t>Click to edit Master title style</a:t>
            </a:r>
          </a:p>
        </p:txBody>
      </p:sp>
      <p:sp>
        <p:nvSpPr>
          <p:cNvPr id="3" name="Subtitle 2"/>
          <p:cNvSpPr>
            <a:spLocks noGrp="1"/>
          </p:cNvSpPr>
          <p:nvPr>
            <p:ph type="subTitle" idx="1"/>
          </p:nvPr>
        </p:nvSpPr>
        <p:spPr>
          <a:xfrm>
            <a:off x="685800" y="1992087"/>
            <a:ext cx="7772400" cy="685800"/>
          </a:xfrm>
        </p:spPr>
        <p:txBody>
          <a:bodyPr>
            <a:norm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45205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Alternate Title Slide">
    <p:spTree>
      <p:nvGrpSpPr>
        <p:cNvPr id="1" name=""/>
        <p:cNvGrpSpPr/>
        <p:nvPr/>
      </p:nvGrpSpPr>
      <p:grpSpPr>
        <a:xfrm>
          <a:off x="0" y="0"/>
          <a:ext cx="0" cy="0"/>
          <a:chOff x="0" y="0"/>
          <a:chExt cx="0" cy="0"/>
        </a:xfrm>
      </p:grpSpPr>
      <p:pic>
        <p:nvPicPr>
          <p:cNvPr id="8" name="title_wid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8/26/2025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2" name="Title 1"/>
          <p:cNvSpPr>
            <a:spLocks noGrp="1"/>
          </p:cNvSpPr>
          <p:nvPr>
            <p:ph type="ctrTitle"/>
          </p:nvPr>
        </p:nvSpPr>
        <p:spPr>
          <a:xfrm>
            <a:off x="990600" y="5181600"/>
            <a:ext cx="7772400" cy="933450"/>
          </a:xfrm>
        </p:spPr>
        <p:txBody>
          <a:bodyPr anchor="b">
            <a:normAutofit/>
          </a:bodyPr>
          <a:lstStyle>
            <a:lvl1pPr algn="r">
              <a:defRPr sz="3600">
                <a:solidFill>
                  <a:schemeClr val="tx1"/>
                </a:solidFill>
              </a:defRPr>
            </a:lvl1pPr>
          </a:lstStyle>
          <a:p>
            <a:r>
              <a:rPr lang="en-US"/>
              <a:t>Click to edit Master title style</a:t>
            </a:r>
          </a:p>
        </p:txBody>
      </p:sp>
      <p:sp>
        <p:nvSpPr>
          <p:cNvPr id="3" name="Subtitle 2"/>
          <p:cNvSpPr>
            <a:spLocks noGrp="1"/>
          </p:cNvSpPr>
          <p:nvPr>
            <p:ph type="subTitle" idx="1"/>
          </p:nvPr>
        </p:nvSpPr>
        <p:spPr>
          <a:xfrm>
            <a:off x="990600" y="6030687"/>
            <a:ext cx="7772400" cy="685800"/>
          </a:xfrm>
        </p:spPr>
        <p:txBody>
          <a:bodyPr>
            <a:normAutofit/>
          </a:bodyPr>
          <a:lstStyle>
            <a:lvl1pPr marL="0" indent="0" algn="r">
              <a:buNone/>
              <a:defRPr sz="2000">
                <a:solidFill>
                  <a:schemeClr val="tx1">
                    <a:lumMod val="85000"/>
                    <a:lumOff val="1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0" name="Straight Connector 9"/>
          <p:cNvCxnSpPr/>
          <p:nvPr userDrawn="1"/>
        </p:nvCxnSpPr>
        <p:spPr>
          <a:xfrm flipH="1">
            <a:off x="0" y="5143500"/>
            <a:ext cx="9144000" cy="0"/>
          </a:xfrm>
          <a:prstGeom prst="line">
            <a:avLst/>
          </a:prstGeom>
          <a:ln w="222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024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Alternate 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8/26/2025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2" name="Title 1"/>
          <p:cNvSpPr>
            <a:spLocks noGrp="1"/>
          </p:cNvSpPr>
          <p:nvPr>
            <p:ph type="ctrTitle"/>
          </p:nvPr>
        </p:nvSpPr>
        <p:spPr>
          <a:xfrm>
            <a:off x="990600" y="5181600"/>
            <a:ext cx="7772400" cy="933450"/>
          </a:xfrm>
        </p:spPr>
        <p:txBody>
          <a:bodyPr anchor="b">
            <a:normAutofit/>
          </a:bodyPr>
          <a:lstStyle>
            <a:lvl1pPr algn="r">
              <a:defRPr sz="3600">
                <a:solidFill>
                  <a:schemeClr val="bg1"/>
                </a:solidFill>
              </a:defRPr>
            </a:lvl1pPr>
          </a:lstStyle>
          <a:p>
            <a:r>
              <a:rPr lang="en-US"/>
              <a:t>Click to edit Master title style</a:t>
            </a:r>
          </a:p>
        </p:txBody>
      </p:sp>
      <p:sp>
        <p:nvSpPr>
          <p:cNvPr id="3" name="Subtitle 2"/>
          <p:cNvSpPr>
            <a:spLocks noGrp="1"/>
          </p:cNvSpPr>
          <p:nvPr>
            <p:ph type="subTitle" idx="1"/>
          </p:nvPr>
        </p:nvSpPr>
        <p:spPr>
          <a:xfrm>
            <a:off x="990600" y="6030687"/>
            <a:ext cx="7772400" cy="685800"/>
          </a:xfrm>
        </p:spPr>
        <p:txBody>
          <a:bodyPr>
            <a:normAutofit/>
          </a:bodyPr>
          <a:lstStyle>
            <a:lvl1pPr marL="0" indent="0" algn="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0" name="Straight Connector 9"/>
          <p:cNvCxnSpPr/>
          <p:nvPr userDrawn="1"/>
        </p:nvCxnSpPr>
        <p:spPr>
          <a:xfrm flipH="1">
            <a:off x="0" y="5143500"/>
            <a:ext cx="9144000" cy="0"/>
          </a:xfrm>
          <a:prstGeom prst="line">
            <a:avLst/>
          </a:prstGeom>
          <a:ln w="222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22329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8/26/2025</a:t>
            </a:fld>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881113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lternate 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4466" r="17995" b="14075"/>
          <a:stretch/>
        </p:blipFill>
        <p:spPr>
          <a:xfrm>
            <a:off x="533400" y="0"/>
            <a:ext cx="8610600" cy="6949440"/>
          </a:xfrm>
          <a:prstGeom prst="rect">
            <a:avLst/>
          </a:prstGeom>
        </p:spPr>
      </p:pic>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8/26/2025</a:t>
            </a:fld>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a:xfrm>
            <a:off x="304800" y="1447800"/>
            <a:ext cx="64008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04800" y="533400"/>
            <a:ext cx="6400800" cy="792162"/>
          </a:xfrm>
        </p:spPr>
        <p:txBody>
          <a:bodyPr/>
          <a:lstStyle/>
          <a:p>
            <a:r>
              <a:rPr lang="en-US"/>
              <a:t>Click to edit Master title style</a:t>
            </a:r>
          </a:p>
        </p:txBody>
      </p:sp>
    </p:spTree>
    <p:extLst>
      <p:ext uri="{BB962C8B-B14F-4D97-AF65-F5344CB8AC3E}">
        <p14:creationId xmlns:p14="http://schemas.microsoft.com/office/powerpoint/2010/main" val="10214306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lternate Animate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8/26/2025</a:t>
            </a:fld>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a:xfrm>
            <a:off x="304800" y="1447800"/>
            <a:ext cx="8229600" cy="4648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04800" y="533400"/>
            <a:ext cx="8229600" cy="792162"/>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8107617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8/26/2025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6124457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lternate Light Title and Content">
    <p:bg>
      <p:bgPr>
        <a:solidFill>
          <a:schemeClr val="bg1"/>
        </a:solidFill>
        <a:effectLst/>
      </p:bgPr>
    </p:bg>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8/26/2025</a:t>
            </a:fld>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20107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167187"/>
            <a:ext cx="6477000" cy="1362075"/>
          </a:xfrm>
        </p:spPr>
        <p:txBody>
          <a:bodyPr anchor="t"/>
          <a:lstStyle>
            <a:lvl1pPr algn="l">
              <a:defRPr sz="4000" b="0" cap="all">
                <a:solidFill>
                  <a:schemeClr val="bg1">
                    <a:lumMod val="85000"/>
                  </a:schemeClr>
                </a:solidFill>
              </a:defRPr>
            </a:lvl1pPr>
          </a:lstStyle>
          <a:p>
            <a:r>
              <a:rPr lang="en-US"/>
              <a:t>Click to edit Master title style</a:t>
            </a:r>
          </a:p>
        </p:txBody>
      </p:sp>
      <p:sp>
        <p:nvSpPr>
          <p:cNvPr id="3" name="Text Placeholder 2"/>
          <p:cNvSpPr>
            <a:spLocks noGrp="1"/>
          </p:cNvSpPr>
          <p:nvPr>
            <p:ph type="body" idx="1"/>
          </p:nvPr>
        </p:nvSpPr>
        <p:spPr>
          <a:xfrm>
            <a:off x="609600" y="2667000"/>
            <a:ext cx="64770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8/26/2025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672656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447800"/>
            <a:ext cx="3276600" cy="4191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10000" y="1447800"/>
            <a:ext cx="3276600" cy="4191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8/26/2025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97404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33528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04800" y="2087562"/>
            <a:ext cx="3352800" cy="4160837"/>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733800" y="1371600"/>
            <a:ext cx="3354117"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733800" y="2087562"/>
            <a:ext cx="3354117" cy="4160837"/>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8/26/2025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205235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8/26/2025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80151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8/26/2025</a:t>
            </a:fld>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222716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8/26/2025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111114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761999"/>
            <a:ext cx="2209800" cy="99059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67000" y="761999"/>
            <a:ext cx="4419600" cy="5715001"/>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81000" y="1752600"/>
            <a:ext cx="2209800" cy="4724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305986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4800600"/>
            <a:ext cx="5486400" cy="566738"/>
          </a:xfrm>
        </p:spPr>
        <p:txBody>
          <a:bodyPr anchor="b"/>
          <a:lstStyle>
            <a:lvl1pPr algn="l">
              <a:defRPr sz="2000" b="1">
                <a:solidFill>
                  <a:schemeClr val="bg1">
                    <a:lumMod val="85000"/>
                  </a:schemeClr>
                </a:solidFill>
              </a:defRPr>
            </a:lvl1pPr>
          </a:lstStyle>
          <a:p>
            <a:r>
              <a:rPr lang="en-US"/>
              <a:t>Click to edit Master title style</a:t>
            </a:r>
          </a:p>
        </p:txBody>
      </p:sp>
      <p:sp>
        <p:nvSpPr>
          <p:cNvPr id="3" name="Picture Placeholder 2"/>
          <p:cNvSpPr>
            <a:spLocks noGrp="1"/>
          </p:cNvSpPr>
          <p:nvPr>
            <p:ph type="pic" idx="1"/>
          </p:nvPr>
        </p:nvSpPr>
        <p:spPr>
          <a:xfrm>
            <a:off x="1143000" y="762000"/>
            <a:ext cx="5486400" cy="3962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1430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8/26/2025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1194240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8/26/2025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2987751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304801"/>
            <a:ext cx="9906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7162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8/26/2025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5896119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438400" y="1981200"/>
            <a:ext cx="4648200" cy="838200"/>
          </a:xfrm>
        </p:spPr>
        <p:txBody>
          <a:bodyPr anchor="ctr">
            <a:normAutofit/>
          </a:bodyPr>
          <a:lstStyle>
            <a:lvl1pPr marL="57150" indent="0">
              <a:buFontTx/>
              <a:buNone/>
              <a:defRPr sz="1800" baseline="0"/>
            </a:lvl1pPr>
          </a:lstStyle>
          <a:p>
            <a:pPr lvl="0"/>
            <a:r>
              <a:rPr lang="en-US"/>
              <a:t>Click to edit Master text styles</a:t>
            </a:r>
          </a:p>
        </p:txBody>
      </p:sp>
      <p:sp>
        <p:nvSpPr>
          <p:cNvPr id="7" name="Text Placeholder 8"/>
          <p:cNvSpPr>
            <a:spLocks noGrp="1"/>
          </p:cNvSpPr>
          <p:nvPr>
            <p:ph type="body" sz="quarter" idx="16"/>
          </p:nvPr>
        </p:nvSpPr>
        <p:spPr>
          <a:xfrm>
            <a:off x="2438400" y="2819400"/>
            <a:ext cx="4648200" cy="838200"/>
          </a:xfrm>
        </p:spPr>
        <p:txBody>
          <a:bodyPr anchor="ctr">
            <a:normAutofit/>
          </a:bodyPr>
          <a:lstStyle>
            <a:lvl1pPr marL="57150" indent="0">
              <a:buFontTx/>
              <a:buNone/>
              <a:defRPr sz="1800" baseline="0"/>
            </a:lvl1pPr>
          </a:lstStyle>
          <a:p>
            <a:pPr lvl="0"/>
            <a:r>
              <a:rPr lang="en-US"/>
              <a:t>Click to edit Master text styles</a:t>
            </a:r>
          </a:p>
        </p:txBody>
      </p:sp>
      <p:sp>
        <p:nvSpPr>
          <p:cNvPr id="8" name="Text Placeholder 8"/>
          <p:cNvSpPr>
            <a:spLocks noGrp="1"/>
          </p:cNvSpPr>
          <p:nvPr>
            <p:ph type="body" sz="quarter" idx="17"/>
          </p:nvPr>
        </p:nvSpPr>
        <p:spPr>
          <a:xfrm>
            <a:off x="2438400" y="3657600"/>
            <a:ext cx="4648200" cy="838200"/>
          </a:xfrm>
        </p:spPr>
        <p:txBody>
          <a:bodyPr anchor="ctr">
            <a:normAutofit/>
          </a:bodyPr>
          <a:lstStyle>
            <a:lvl1pPr marL="57150" indent="0">
              <a:buFontTx/>
              <a:buNone/>
              <a:defRPr sz="1800" baseline="0"/>
            </a:lvl1pPr>
          </a:lstStyle>
          <a:p>
            <a:pPr lvl="0"/>
            <a:r>
              <a:rPr lang="en-US"/>
              <a:t>Click to edit Master text styles</a:t>
            </a:r>
          </a:p>
        </p:txBody>
      </p:sp>
      <p:sp>
        <p:nvSpPr>
          <p:cNvPr id="12" name="Text Placeholder 8"/>
          <p:cNvSpPr>
            <a:spLocks noGrp="1"/>
          </p:cNvSpPr>
          <p:nvPr>
            <p:ph type="body" sz="quarter" idx="18"/>
          </p:nvPr>
        </p:nvSpPr>
        <p:spPr>
          <a:xfrm>
            <a:off x="2438400" y="4495800"/>
            <a:ext cx="4648200" cy="838200"/>
          </a:xfrm>
        </p:spPr>
        <p:txBody>
          <a:bodyPr anchor="ctr">
            <a:normAutofit/>
          </a:bodyPr>
          <a:lstStyle>
            <a:lvl1pPr marL="57150" indent="0">
              <a:buFontTx/>
              <a:buNone/>
              <a:defRPr sz="1800" baseline="0"/>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1549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457200" y="1752600"/>
            <a:ext cx="3048000" cy="2176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6" name="Content Placeholder 3"/>
          <p:cNvSpPr>
            <a:spLocks noGrp="1"/>
          </p:cNvSpPr>
          <p:nvPr>
            <p:ph sz="half" idx="2"/>
          </p:nvPr>
        </p:nvSpPr>
        <p:spPr>
          <a:xfrm>
            <a:off x="3657600" y="1752600"/>
            <a:ext cx="3429000" cy="2144037"/>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9" name="Content Placeholder 2"/>
          <p:cNvSpPr>
            <a:spLocks noGrp="1"/>
          </p:cNvSpPr>
          <p:nvPr>
            <p:ph sz="half" idx="14"/>
          </p:nvPr>
        </p:nvSpPr>
        <p:spPr>
          <a:xfrm>
            <a:off x="457200" y="4001786"/>
            <a:ext cx="3048000" cy="22466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15"/>
          </p:nvPr>
        </p:nvSpPr>
        <p:spPr>
          <a:xfrm>
            <a:off x="3657600" y="4001786"/>
            <a:ext cx="3429000" cy="22132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93431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326571"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2"/>
          </p:nvPr>
        </p:nvSpPr>
        <p:spPr>
          <a:xfrm>
            <a:off x="2590801"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Content Placeholder 3"/>
          <p:cNvSpPr>
            <a:spLocks noGrp="1"/>
          </p:cNvSpPr>
          <p:nvPr>
            <p:ph sz="half" idx="14"/>
          </p:nvPr>
        </p:nvSpPr>
        <p:spPr>
          <a:xfrm>
            <a:off x="4876800"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5" name="Content Placeholder 2"/>
          <p:cNvSpPr>
            <a:spLocks noGrp="1"/>
          </p:cNvSpPr>
          <p:nvPr>
            <p:ph sz="half" idx="15"/>
          </p:nvPr>
        </p:nvSpPr>
        <p:spPr>
          <a:xfrm>
            <a:off x="326571" y="1524000"/>
            <a:ext cx="2209797"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16"/>
          </p:nvPr>
        </p:nvSpPr>
        <p:spPr>
          <a:xfrm>
            <a:off x="2590800" y="1524000"/>
            <a:ext cx="22098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7" name="Content Placeholder 3"/>
          <p:cNvSpPr>
            <a:spLocks noGrp="1"/>
          </p:cNvSpPr>
          <p:nvPr>
            <p:ph sz="half" idx="17"/>
          </p:nvPr>
        </p:nvSpPr>
        <p:spPr>
          <a:xfrm>
            <a:off x="4876801" y="1524000"/>
            <a:ext cx="22098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15083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lternate Animated Content">
    <p:spTree>
      <p:nvGrpSpPr>
        <p:cNvPr id="1" name=""/>
        <p:cNvGrpSpPr/>
        <p:nvPr/>
      </p:nvGrpSpPr>
      <p:grpSpPr>
        <a:xfrm>
          <a:off x="0" y="0"/>
          <a:ext cx="0" cy="0"/>
          <a:chOff x="0" y="0"/>
          <a:chExt cx="0" cy="0"/>
        </a:xfrm>
      </p:grpSpPr>
      <p:pic>
        <p:nvPicPr>
          <p:cNvPr id="3" name="80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8/26/2025</a:t>
            </a:fld>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a:xfrm>
            <a:off x="304800" y="1447800"/>
            <a:ext cx="8229600" cy="4648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04800" y="533400"/>
            <a:ext cx="8229600" cy="792162"/>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39345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8/26/2025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649018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ternate Light Title and Content">
    <p:bg>
      <p:bgPr>
        <a:solidFill>
          <a:schemeClr val="bg1"/>
        </a:solidFill>
        <a:effectLst/>
      </p:bgPr>
    </p:bg>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8/26/2025</a:t>
            </a:fld>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5630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167187"/>
            <a:ext cx="6477000" cy="1362075"/>
          </a:xfrm>
        </p:spPr>
        <p:txBody>
          <a:bodyPr anchor="t"/>
          <a:lstStyle>
            <a:lvl1pPr algn="l">
              <a:defRPr sz="4000" b="0" cap="all">
                <a:solidFill>
                  <a:schemeClr val="bg1">
                    <a:lumMod val="85000"/>
                  </a:schemeClr>
                </a:solidFill>
              </a:defRPr>
            </a:lvl1pPr>
          </a:lstStyle>
          <a:p>
            <a:r>
              <a:rPr lang="en-US"/>
              <a:t>Click to edit Master title style</a:t>
            </a:r>
          </a:p>
        </p:txBody>
      </p:sp>
      <p:sp>
        <p:nvSpPr>
          <p:cNvPr id="3" name="Text Placeholder 2"/>
          <p:cNvSpPr>
            <a:spLocks noGrp="1"/>
          </p:cNvSpPr>
          <p:nvPr>
            <p:ph type="body" idx="1"/>
          </p:nvPr>
        </p:nvSpPr>
        <p:spPr>
          <a:xfrm>
            <a:off x="609600" y="2667000"/>
            <a:ext cx="64770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8/26/2025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769591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447800"/>
            <a:ext cx="3276600" cy="4191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10000" y="1447800"/>
            <a:ext cx="3276600" cy="4191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8/26/2025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21775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33528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04800" y="2087562"/>
            <a:ext cx="3352800" cy="4160837"/>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733800" y="1371600"/>
            <a:ext cx="3354117"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733800" y="2087562"/>
            <a:ext cx="3354117" cy="4160837"/>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8/26/2025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0288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video" Target="../media/media1.wmv"/><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microsoft.com/office/2007/relationships/media" Target="../media/media1.wmv"/><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image" Target="../media/image5.png"/><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60000"/>
              </a:schemeClr>
            </a:gs>
            <a:gs pos="68000">
              <a:schemeClr val="tx2">
                <a:lumMod val="13000"/>
                <a:lumOff val="87000"/>
              </a:schemeClr>
            </a:gs>
          </a:gsLst>
          <a:lin ang="5400000" scaled="1"/>
          <a:tileRect/>
        </a:gradFill>
        <a:effectLst/>
      </p:bgPr>
    </p:bg>
    <p:spTree>
      <p:nvGrpSpPr>
        <p:cNvPr id="1" name=""/>
        <p:cNvGrpSpPr/>
        <p:nvPr/>
      </p:nvGrpSpPr>
      <p:grpSpPr>
        <a:xfrm>
          <a:off x="0" y="0"/>
          <a:ext cx="0" cy="0"/>
          <a:chOff x="0" y="0"/>
          <a:chExt cx="0" cy="0"/>
        </a:xfrm>
      </p:grpSpPr>
      <p:pic>
        <p:nvPicPr>
          <p:cNvPr id="5" name="slide.mov">
            <a:hlinkClick r:id="" action="ppaction://media"/>
          </p:cNvPr>
          <p:cNvPicPr>
            <a:picLocks noChangeAspect="1"/>
          </p:cNvPicPr>
          <p:nvPr>
            <a:videoFile r:link="rId21"/>
            <p:extLst>
              <p:ext uri="{DAA4B4D4-6D71-4841-9C94-3DE7FCFB9230}">
                <p14:media xmlns:p14="http://schemas.microsoft.com/office/powerpoint/2010/main" r:embed="rId20"/>
              </p:ext>
            </p:extLst>
          </p:nvPr>
        </p:nvPicPr>
        <p:blipFill>
          <a:blip r:embed="rId22"/>
          <a:stretch>
            <a:fillRect/>
          </a:stretch>
        </p:blipFill>
        <p:spPr>
          <a:xfrm>
            <a:off x="7239000" y="1829"/>
            <a:ext cx="1905000" cy="6858000"/>
          </a:xfrm>
          <a:prstGeom prst="rect">
            <a:avLst/>
          </a:prstGeom>
        </p:spPr>
      </p:pic>
      <p:sp>
        <p:nvSpPr>
          <p:cNvPr id="2" name="Title Placeholder 1"/>
          <p:cNvSpPr>
            <a:spLocks noGrp="1"/>
          </p:cNvSpPr>
          <p:nvPr>
            <p:ph type="title"/>
          </p:nvPr>
        </p:nvSpPr>
        <p:spPr>
          <a:xfrm>
            <a:off x="304800" y="533400"/>
            <a:ext cx="6781800" cy="792162"/>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p:cNvSpPr>
            <a:spLocks noGrp="1"/>
          </p:cNvSpPr>
          <p:nvPr>
            <p:ph type="body" idx="1"/>
          </p:nvPr>
        </p:nvSpPr>
        <p:spPr>
          <a:xfrm>
            <a:off x="304800" y="1447800"/>
            <a:ext cx="6781800" cy="4648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p:nvCxnSpPr>
        <p:spPr>
          <a:xfrm flipV="1">
            <a:off x="7239000" y="0"/>
            <a:ext cx="0" cy="6858000"/>
          </a:xfrm>
          <a:prstGeom prst="line">
            <a:avLst/>
          </a:prstGeom>
          <a:ln w="222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4236024"/>
      </p:ext>
    </p:extLst>
  </p:cSld>
  <p:clrMap bg1="lt1" tx1="dk1" bg2="lt2" tx2="dk2" accent1="accent1" accent2="accent2" accent3="accent3" accent4="accent4" accent5="accent5" accent6="accent6" hlink="hlink" folHlink="folHlink"/>
  <p:sldLayoutIdLst>
    <p:sldLayoutId id="2147483684" r:id="rId1"/>
    <p:sldLayoutId id="2147483721" r:id="rId2"/>
    <p:sldLayoutId id="2147483688" r:id="rId3"/>
    <p:sldLayoutId id="2147483702" r:id="rId4"/>
    <p:sldLayoutId id="2147483686" r:id="rId5"/>
    <p:sldLayoutId id="2147483701"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txStyles>
    <p:titleStyle>
      <a:lvl1pPr algn="l" defTabSz="914400" rtl="0" eaLnBrk="1" latinLnBrk="0" hangingPunct="1">
        <a:spcBef>
          <a:spcPct val="0"/>
        </a:spcBef>
        <a:buNone/>
        <a:defRPr sz="4000" kern="1200">
          <a:solidFill>
            <a:schemeClr val="tx1"/>
          </a:solidFill>
          <a:effectLst/>
          <a:latin typeface="+mj-lt"/>
          <a:ea typeface="+mj-ea"/>
          <a:cs typeface="+mj-cs"/>
        </a:defRPr>
      </a:lvl1pPr>
    </p:titleStyle>
    <p:bodyStyle>
      <a:lvl1pPr marL="0" indent="0" algn="l" defTabSz="914400" rtl="0" eaLnBrk="1" latinLnBrk="0" hangingPunct="1">
        <a:spcBef>
          <a:spcPct val="20000"/>
        </a:spcBef>
        <a:buFontTx/>
        <a:buNone/>
        <a:defRPr sz="1800" kern="1200">
          <a:solidFill>
            <a:schemeClr val="tx1"/>
          </a:solidFill>
          <a:latin typeface="+mn-lt"/>
          <a:ea typeface="+mn-ea"/>
          <a:cs typeface="+mn-cs"/>
        </a:defRPr>
      </a:lvl1pPr>
      <a:lvl2pPr marL="0" indent="0" algn="l" defTabSz="914400" rtl="0" eaLnBrk="1" latinLnBrk="0" hangingPunct="1">
        <a:spcBef>
          <a:spcPct val="20000"/>
        </a:spcBef>
        <a:buFontTx/>
        <a:buNone/>
        <a:defRPr sz="1800" kern="1200">
          <a:solidFill>
            <a:schemeClr val="tx1"/>
          </a:solidFill>
          <a:latin typeface="+mn-lt"/>
          <a:ea typeface="+mn-ea"/>
          <a:cs typeface="+mn-cs"/>
        </a:defRPr>
      </a:lvl2pPr>
      <a:lvl3pPr marL="0" indent="0" algn="l" defTabSz="914400" rtl="0" eaLnBrk="1" latinLnBrk="0" hangingPunct="1">
        <a:spcBef>
          <a:spcPct val="20000"/>
        </a:spcBef>
        <a:buFontTx/>
        <a:buNone/>
        <a:defRPr sz="1800" kern="1200">
          <a:solidFill>
            <a:schemeClr val="tx1"/>
          </a:solidFill>
          <a:latin typeface="+mn-lt"/>
          <a:ea typeface="+mn-ea"/>
          <a:cs typeface="+mn-cs"/>
        </a:defRPr>
      </a:lvl3pPr>
      <a:lvl4pPr marL="0" indent="0" algn="l" defTabSz="914400" rtl="0" eaLnBrk="1" latinLnBrk="0" hangingPunct="1">
        <a:spcBef>
          <a:spcPct val="20000"/>
        </a:spcBef>
        <a:buFontTx/>
        <a:buNone/>
        <a:defRPr sz="1800" kern="1200">
          <a:solidFill>
            <a:schemeClr val="tx1"/>
          </a:solidFill>
          <a:latin typeface="+mn-lt"/>
          <a:ea typeface="+mn-ea"/>
          <a:cs typeface="+mn-cs"/>
        </a:defRPr>
      </a:lvl4pPr>
      <a:lvl5pPr marL="0" indent="0" algn="l" defTabSz="914400" rtl="0" eaLnBrk="1" latinLnBrk="0" hangingPunct="1">
        <a:spcBef>
          <a:spcPct val="20000"/>
        </a:spcBef>
        <a:buFontTx/>
        <a:buNone/>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60000"/>
              </a:schemeClr>
            </a:gs>
            <a:gs pos="68000">
              <a:schemeClr val="tx2">
                <a:lumMod val="13000"/>
                <a:lumOff val="87000"/>
              </a:schemeClr>
            </a:gs>
          </a:gsLst>
          <a:lin ang="5400000" scaled="1"/>
          <a:tileRect/>
        </a:gra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7250582" y="0"/>
            <a:ext cx="1905000" cy="6858000"/>
          </a:xfrm>
          <a:prstGeom prst="rect">
            <a:avLst/>
          </a:prstGeom>
        </p:spPr>
      </p:pic>
      <p:sp>
        <p:nvSpPr>
          <p:cNvPr id="2" name="Title Placeholder 1"/>
          <p:cNvSpPr>
            <a:spLocks noGrp="1"/>
          </p:cNvSpPr>
          <p:nvPr>
            <p:ph type="title"/>
          </p:nvPr>
        </p:nvSpPr>
        <p:spPr>
          <a:xfrm>
            <a:off x="304800" y="533400"/>
            <a:ext cx="6781800" cy="792162"/>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p:cNvSpPr>
            <a:spLocks noGrp="1"/>
          </p:cNvSpPr>
          <p:nvPr>
            <p:ph type="body" idx="1"/>
          </p:nvPr>
        </p:nvSpPr>
        <p:spPr>
          <a:xfrm>
            <a:off x="304800" y="1447800"/>
            <a:ext cx="6781800" cy="4648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p:nvCxnSpPr>
        <p:spPr>
          <a:xfrm flipV="1">
            <a:off x="7239000" y="0"/>
            <a:ext cx="0" cy="6858000"/>
          </a:xfrm>
          <a:prstGeom prst="line">
            <a:avLst/>
          </a:prstGeom>
          <a:ln w="222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679389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41"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Lst>
  <p:txStyles>
    <p:titleStyle>
      <a:lvl1pPr algn="l" defTabSz="914400" rtl="0" eaLnBrk="1" latinLnBrk="0" hangingPunct="1">
        <a:spcBef>
          <a:spcPct val="0"/>
        </a:spcBef>
        <a:buNone/>
        <a:defRPr sz="4000" kern="1200">
          <a:solidFill>
            <a:schemeClr val="tx1"/>
          </a:solidFill>
          <a:effectLst/>
          <a:latin typeface="+mj-lt"/>
          <a:ea typeface="+mj-ea"/>
          <a:cs typeface="+mj-cs"/>
        </a:defRPr>
      </a:lvl1pPr>
    </p:titleStyle>
    <p:bodyStyle>
      <a:lvl1pPr marL="0" indent="0" algn="l" defTabSz="914400" rtl="0" eaLnBrk="1" latinLnBrk="0" hangingPunct="1">
        <a:spcBef>
          <a:spcPct val="20000"/>
        </a:spcBef>
        <a:buFontTx/>
        <a:buNone/>
        <a:defRPr sz="1800" kern="1200">
          <a:solidFill>
            <a:schemeClr val="tx1"/>
          </a:solidFill>
          <a:latin typeface="+mn-lt"/>
          <a:ea typeface="+mn-ea"/>
          <a:cs typeface="+mn-cs"/>
        </a:defRPr>
      </a:lvl1pPr>
      <a:lvl2pPr marL="0" indent="0" algn="l" defTabSz="914400" rtl="0" eaLnBrk="1" latinLnBrk="0" hangingPunct="1">
        <a:spcBef>
          <a:spcPct val="20000"/>
        </a:spcBef>
        <a:buFontTx/>
        <a:buNone/>
        <a:defRPr sz="1800" kern="1200">
          <a:solidFill>
            <a:schemeClr val="tx1"/>
          </a:solidFill>
          <a:latin typeface="+mn-lt"/>
          <a:ea typeface="+mn-ea"/>
          <a:cs typeface="+mn-cs"/>
        </a:defRPr>
      </a:lvl2pPr>
      <a:lvl3pPr marL="0" indent="0" algn="l" defTabSz="914400" rtl="0" eaLnBrk="1" latinLnBrk="0" hangingPunct="1">
        <a:spcBef>
          <a:spcPct val="20000"/>
        </a:spcBef>
        <a:buFontTx/>
        <a:buNone/>
        <a:defRPr sz="1800" kern="1200">
          <a:solidFill>
            <a:schemeClr val="tx1"/>
          </a:solidFill>
          <a:latin typeface="+mn-lt"/>
          <a:ea typeface="+mn-ea"/>
          <a:cs typeface="+mn-cs"/>
        </a:defRPr>
      </a:lvl3pPr>
      <a:lvl4pPr marL="0" indent="0" algn="l" defTabSz="914400" rtl="0" eaLnBrk="1" latinLnBrk="0" hangingPunct="1">
        <a:spcBef>
          <a:spcPct val="20000"/>
        </a:spcBef>
        <a:buFontTx/>
        <a:buNone/>
        <a:defRPr sz="1800" kern="1200">
          <a:solidFill>
            <a:schemeClr val="tx1"/>
          </a:solidFill>
          <a:latin typeface="+mn-lt"/>
          <a:ea typeface="+mn-ea"/>
          <a:cs typeface="+mn-cs"/>
        </a:defRPr>
      </a:lvl4pPr>
      <a:lvl5pPr marL="0" indent="0" algn="l" defTabSz="914400" rtl="0" eaLnBrk="1" latinLnBrk="0" hangingPunct="1">
        <a:spcBef>
          <a:spcPct val="20000"/>
        </a:spcBef>
        <a:buFontTx/>
        <a:buNone/>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3.xml"/><Relationship Id="rId5" Type="http://schemas.openxmlformats.org/officeDocument/2006/relationships/hyperlink" Target="https://benjaminkwoodcock.com/2018/11/02/a-high-school-teachers-use-of-class-dojo/" TargetMode="Externa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hyperlink" Target="https://flfast.org/resources/renaissance-star/renaissance-star" TargetMode="External"/><Relationship Id="rId2" Type="http://schemas.openxmlformats.org/officeDocument/2006/relationships/image" Target="../media/image14.jpeg"/><Relationship Id="rId1" Type="http://schemas.openxmlformats.org/officeDocument/2006/relationships/slideLayout" Target="../slideLayouts/slideLayout3.xml"/><Relationship Id="rId5" Type="http://schemas.openxmlformats.org/officeDocument/2006/relationships/hyperlink" Target="https://www.publicdomainpictures.net/view-image.php?image=39892&amp;picture=headphones" TargetMode="Externa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3.xml"/><Relationship Id="rId1" Type="http://schemas.openxmlformats.org/officeDocument/2006/relationships/video" Target="https://www.youtube.com/embed/wS0NWrzyyFY?feature=oembed"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jpe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apps.raptortech.com/Apply/MTY6ZW4tVVM=" TargetMode="External"/><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jpe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drglpelementary.org/" TargetMode="External"/><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2" Type="http://schemas.openxmlformats.org/officeDocument/2006/relationships/hyperlink" Target="https://www.eduvision.tv/l?mmDRLDDP"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4.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7406" y="5616339"/>
            <a:ext cx="7772400" cy="933450"/>
          </a:xfrm>
        </p:spPr>
        <p:txBody>
          <a:bodyPr>
            <a:noAutofit/>
          </a:bodyPr>
          <a:lstStyle/>
          <a:p>
            <a:r>
              <a:rPr lang="en-US" sz="6000">
                <a:solidFill>
                  <a:schemeClr val="tx2"/>
                </a:solidFill>
              </a:rPr>
              <a:t>OPEN HOUSE </a:t>
            </a:r>
          </a:p>
        </p:txBody>
      </p:sp>
      <p:sp>
        <p:nvSpPr>
          <p:cNvPr id="3" name="Subtitle 2"/>
          <p:cNvSpPr>
            <a:spLocks noGrp="1"/>
          </p:cNvSpPr>
          <p:nvPr>
            <p:ph type="subTitle" idx="1"/>
          </p:nvPr>
        </p:nvSpPr>
        <p:spPr>
          <a:xfrm>
            <a:off x="861413" y="6349864"/>
            <a:ext cx="7772400" cy="685800"/>
          </a:xfrm>
        </p:spPr>
        <p:txBody>
          <a:bodyPr/>
          <a:lstStyle/>
          <a:p>
            <a:r>
              <a:rPr lang="en-US" b="1">
                <a:solidFill>
                  <a:srgbClr val="C00000"/>
                </a:solidFill>
              </a:rPr>
              <a:t>2025-2026</a:t>
            </a:r>
          </a:p>
        </p:txBody>
      </p:sp>
      <p:sp>
        <p:nvSpPr>
          <p:cNvPr id="5" name="Rectangle 4">
            <a:extLst>
              <a:ext uri="{FF2B5EF4-FFF2-40B4-BE49-F238E27FC236}">
                <a16:creationId xmlns:a16="http://schemas.microsoft.com/office/drawing/2014/main" id="{C853C0E6-54B1-4557-9FE2-8B475CE25835}"/>
              </a:ext>
            </a:extLst>
          </p:cNvPr>
          <p:cNvSpPr/>
          <p:nvPr/>
        </p:nvSpPr>
        <p:spPr>
          <a:xfrm>
            <a:off x="0" y="0"/>
            <a:ext cx="9144000" cy="51816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ocket_launch_custom_window_16958">
            <a:hlinkClick r:id="" action="ppaction://media"/>
            <a:extLst>
              <a:ext uri="{FF2B5EF4-FFF2-40B4-BE49-F238E27FC236}">
                <a16:creationId xmlns:a16="http://schemas.microsoft.com/office/drawing/2014/main" id="{69C40CF6-FCD4-43E5-AC27-CF58DF1D6CE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1800" y="304800"/>
            <a:ext cx="8128000" cy="4572000"/>
          </a:xfrm>
          <a:prstGeom prst="rect">
            <a:avLst/>
          </a:prstGeom>
        </p:spPr>
      </p:pic>
      <p:pic>
        <p:nvPicPr>
          <p:cNvPr id="8" name="Picture 7" descr="A close up of a sign&#10;&#10;Description automatically generated">
            <a:extLst>
              <a:ext uri="{FF2B5EF4-FFF2-40B4-BE49-F238E27FC236}">
                <a16:creationId xmlns:a16="http://schemas.microsoft.com/office/drawing/2014/main" id="{68DEB7E1-320E-41A0-B5AD-550DBAE322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5261600"/>
            <a:ext cx="1538174" cy="1538174"/>
          </a:xfrm>
          <a:prstGeom prst="rect">
            <a:avLst/>
          </a:prstGeom>
        </p:spPr>
      </p:pic>
      <p:sp>
        <p:nvSpPr>
          <p:cNvPr id="7" name="Subtitle 2">
            <a:extLst>
              <a:ext uri="{FF2B5EF4-FFF2-40B4-BE49-F238E27FC236}">
                <a16:creationId xmlns:a16="http://schemas.microsoft.com/office/drawing/2014/main" id="{E8ECB75B-D558-41BC-81FE-85BA5C8E3B2B}"/>
              </a:ext>
            </a:extLst>
          </p:cNvPr>
          <p:cNvSpPr txBox="1">
            <a:spLocks/>
          </p:cNvSpPr>
          <p:nvPr/>
        </p:nvSpPr>
        <p:spPr>
          <a:xfrm>
            <a:off x="609600" y="5373176"/>
            <a:ext cx="7950200" cy="685800"/>
          </a:xfrm>
          <a:prstGeom prst="rect">
            <a:avLst/>
          </a:prstGeom>
        </p:spPr>
        <p:txBody>
          <a:bodyPr vert="horz" lIns="91440" tIns="45720" rIns="91440" bIns="45720" rtlCol="0">
            <a:normAutofit/>
          </a:bodyPr>
          <a:lstStyle>
            <a:lvl1pPr marL="0" indent="0" algn="r" defTabSz="914400" rtl="0" eaLnBrk="1" latinLnBrk="0" hangingPunct="1">
              <a:spcBef>
                <a:spcPct val="20000"/>
              </a:spcBef>
              <a:buFontTx/>
              <a:buNone/>
              <a:defRPr sz="2000" kern="1200">
                <a:solidFill>
                  <a:schemeClr val="tx1">
                    <a:lumMod val="85000"/>
                    <a:lumOff val="15000"/>
                  </a:schemeClr>
                </a:solidFill>
                <a:latin typeface="+mn-lt"/>
                <a:ea typeface="+mn-ea"/>
                <a:cs typeface="+mn-cs"/>
              </a:defRPr>
            </a:lvl1pPr>
            <a:lvl2pPr marL="457200" indent="0" algn="ctr" defTabSz="914400" rtl="0" eaLnBrk="1" latinLnBrk="0" hangingPunct="1">
              <a:spcBef>
                <a:spcPct val="20000"/>
              </a:spcBef>
              <a:buFontTx/>
              <a:buNone/>
              <a:defRPr sz="1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Tx/>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Tx/>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Tx/>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a:solidFill>
                  <a:srgbClr val="C00000"/>
                </a:solidFill>
              </a:rPr>
              <a:t> Dr. Gilbert L. Porter Elementary</a:t>
            </a:r>
          </a:p>
        </p:txBody>
      </p:sp>
      <p:pic>
        <p:nvPicPr>
          <p:cNvPr id="4" name="Picture 3">
            <a:extLst>
              <a:ext uri="{FF2B5EF4-FFF2-40B4-BE49-F238E27FC236}">
                <a16:creationId xmlns:a16="http://schemas.microsoft.com/office/drawing/2014/main" id="{8E57BE95-F3B2-4FBA-8599-7C6B1EFB82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276600" y="5218083"/>
            <a:ext cx="1538860" cy="1331706"/>
          </a:xfrm>
          <a:prstGeom prst="rect">
            <a:avLst/>
          </a:prstGeom>
        </p:spPr>
      </p:pic>
    </p:spTree>
    <p:extLst>
      <p:ext uri="{BB962C8B-B14F-4D97-AF65-F5344CB8AC3E}">
        <p14:creationId xmlns:p14="http://schemas.microsoft.com/office/powerpoint/2010/main" val="212825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rawing, soup, food&#10;&#10;Description automatically generated">
            <a:extLst>
              <a:ext uri="{FF2B5EF4-FFF2-40B4-BE49-F238E27FC236}">
                <a16:creationId xmlns:a16="http://schemas.microsoft.com/office/drawing/2014/main" id="{0CCA83F8-F78C-4B8C-A552-80A6D14239B4}"/>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5748337" y="76200"/>
            <a:ext cx="1338263" cy="1338263"/>
          </a:xfrm>
          <a:prstGeom prst="ellipse">
            <a:avLst/>
          </a:prstGeom>
          <a:ln>
            <a:noFill/>
          </a:ln>
          <a:effectLst>
            <a:softEdge rad="112500"/>
          </a:effectLst>
        </p:spPr>
      </p:pic>
      <p:sp>
        <p:nvSpPr>
          <p:cNvPr id="2" name="Title 1"/>
          <p:cNvSpPr>
            <a:spLocks noGrp="1"/>
          </p:cNvSpPr>
          <p:nvPr>
            <p:ph type="title"/>
          </p:nvPr>
        </p:nvSpPr>
        <p:spPr/>
        <p:txBody>
          <a:bodyPr/>
          <a:lstStyle/>
          <a:p>
            <a:r>
              <a:rPr lang="en-US">
                <a:solidFill>
                  <a:schemeClr val="tx2"/>
                </a:solidFill>
              </a:rPr>
              <a:t>Uniforms</a:t>
            </a:r>
          </a:p>
        </p:txBody>
      </p:sp>
      <p:sp>
        <p:nvSpPr>
          <p:cNvPr id="9" name="TextBox 8">
            <a:extLst>
              <a:ext uri="{FF2B5EF4-FFF2-40B4-BE49-F238E27FC236}">
                <a16:creationId xmlns:a16="http://schemas.microsoft.com/office/drawing/2014/main" id="{1689AE8D-945D-482B-B6E8-BD5966D6769C}"/>
              </a:ext>
            </a:extLst>
          </p:cNvPr>
          <p:cNvSpPr txBox="1"/>
          <p:nvPr/>
        </p:nvSpPr>
        <p:spPr>
          <a:xfrm>
            <a:off x="224916" y="1388394"/>
            <a:ext cx="6328284" cy="307777"/>
          </a:xfrm>
          <a:prstGeom prst="rect">
            <a:avLst/>
          </a:prstGeom>
          <a:noFill/>
        </p:spPr>
        <p:txBody>
          <a:bodyPr wrap="square">
            <a:spAutoFit/>
          </a:bodyPr>
          <a:lstStyle/>
          <a:p>
            <a:pPr>
              <a:spcBef>
                <a:spcPct val="20000"/>
              </a:spcBef>
            </a:pPr>
            <a:endParaRPr lang="en-US" sz="1400"/>
          </a:p>
        </p:txBody>
      </p:sp>
      <p:sp>
        <p:nvSpPr>
          <p:cNvPr id="6" name="TextBox 5">
            <a:extLst>
              <a:ext uri="{FF2B5EF4-FFF2-40B4-BE49-F238E27FC236}">
                <a16:creationId xmlns:a16="http://schemas.microsoft.com/office/drawing/2014/main" id="{E715A659-CC60-4E9C-BBBD-CD1F79CA796B}"/>
              </a:ext>
            </a:extLst>
          </p:cNvPr>
          <p:cNvSpPr txBox="1"/>
          <p:nvPr/>
        </p:nvSpPr>
        <p:spPr>
          <a:xfrm>
            <a:off x="304800" y="1317299"/>
            <a:ext cx="6781800" cy="5355312"/>
          </a:xfrm>
          <a:prstGeom prst="rect">
            <a:avLst/>
          </a:prstGeom>
          <a:noFill/>
        </p:spPr>
        <p:txBody>
          <a:bodyPr wrap="square">
            <a:spAutoFit/>
          </a:bodyPr>
          <a:lstStyle/>
          <a:p>
            <a:r>
              <a:rPr lang="en-US" sz="2000">
                <a:latin typeface="Century Gothic" panose="020B0502020202020204" pitchFamily="34" charset="0"/>
              </a:rPr>
              <a:t>We want to remind everyone that uniforms were made</a:t>
            </a:r>
            <a:r>
              <a:rPr lang="en-US" sz="2000">
                <a:solidFill>
                  <a:srgbClr val="FF0000"/>
                </a:solidFill>
                <a:latin typeface="Century Gothic" panose="020B0502020202020204" pitchFamily="34" charset="0"/>
              </a:rPr>
              <a:t> </a:t>
            </a:r>
            <a:r>
              <a:rPr lang="en-US" sz="2000" b="1" u="sng">
                <a:solidFill>
                  <a:srgbClr val="FF0000"/>
                </a:solidFill>
                <a:latin typeface="Century Gothic" panose="020B0502020202020204" pitchFamily="34" charset="0"/>
              </a:rPr>
              <a:t>mandatory</a:t>
            </a:r>
            <a:r>
              <a:rPr lang="en-US" sz="2000">
                <a:solidFill>
                  <a:srgbClr val="FF0000"/>
                </a:solidFill>
                <a:latin typeface="Century Gothic" panose="020B0502020202020204" pitchFamily="34" charset="0"/>
              </a:rPr>
              <a:t> </a:t>
            </a:r>
            <a:r>
              <a:rPr lang="en-US" sz="2000">
                <a:latin typeface="Century Gothic" panose="020B0502020202020204" pitchFamily="34" charset="0"/>
              </a:rPr>
              <a:t>by the parents at Dr. Gilbert L. Porter Elementary School.</a:t>
            </a:r>
          </a:p>
          <a:p>
            <a:endParaRPr lang="en-US" sz="2000">
              <a:latin typeface="Century Gothic" panose="020B0502020202020204" pitchFamily="34" charset="0"/>
            </a:endParaRPr>
          </a:p>
          <a:p>
            <a:r>
              <a:rPr lang="en-US" b="1">
                <a:latin typeface="Century Gothic" panose="020B0502020202020204" pitchFamily="34" charset="0"/>
              </a:rPr>
              <a:t>Student uniforms consist of: </a:t>
            </a:r>
          </a:p>
          <a:p>
            <a:pPr indent="-285750">
              <a:buFont typeface="Arial" panose="020B0604020202020204" pitchFamily="34" charset="0"/>
              <a:buChar char="•"/>
            </a:pPr>
            <a:r>
              <a:rPr lang="en-US" b="1">
                <a:latin typeface="Century Gothic" panose="020B0502020202020204" pitchFamily="34" charset="0"/>
              </a:rPr>
              <a:t>Red, white, or navy-blue collared shirt with school logo to be worn Monday-Thursday.  </a:t>
            </a:r>
          </a:p>
          <a:p>
            <a:pPr indent="-285750">
              <a:buFont typeface="Arial" panose="020B0604020202020204" pitchFamily="34" charset="0"/>
              <a:buChar char="•"/>
            </a:pPr>
            <a:r>
              <a:rPr lang="en-US" b="1">
                <a:latin typeface="Century Gothic" panose="020B0502020202020204" pitchFamily="34" charset="0"/>
              </a:rPr>
              <a:t>PTA Sponsored School T-shirt can be worn on Friday with jeans.  </a:t>
            </a:r>
          </a:p>
          <a:p>
            <a:pPr indent="-285750">
              <a:buFont typeface="Arial" panose="020B0604020202020204" pitchFamily="34" charset="0"/>
              <a:buChar char="•"/>
            </a:pPr>
            <a:r>
              <a:rPr lang="en-US" b="1">
                <a:latin typeface="Century Gothic" panose="020B0502020202020204" pitchFamily="34" charset="0"/>
              </a:rPr>
              <a:t>Navy blue pants, shorts, dresses or skirts Monday-Thursday.</a:t>
            </a:r>
          </a:p>
          <a:p>
            <a:pPr indent="-285750">
              <a:buFont typeface="Arial" panose="020B0604020202020204" pitchFamily="34" charset="0"/>
              <a:buChar char="•"/>
            </a:pPr>
            <a:r>
              <a:rPr lang="en-US" b="1">
                <a:latin typeface="Century Gothic" panose="020B0502020202020204" pitchFamily="34" charset="0"/>
              </a:rPr>
              <a:t>Sweaters must be red, white, or blue.   </a:t>
            </a:r>
          </a:p>
          <a:p>
            <a:endParaRPr lang="en-US" sz="2000">
              <a:latin typeface="Century Gothic" panose="020B0502020202020204" pitchFamily="34" charset="0"/>
            </a:endParaRPr>
          </a:p>
          <a:p>
            <a:r>
              <a:rPr lang="en-US" sz="2000">
                <a:latin typeface="Century Gothic" panose="020B0502020202020204" pitchFamily="34" charset="0"/>
              </a:rPr>
              <a:t>Shorts and skirts must be of an appropriate length.</a:t>
            </a:r>
          </a:p>
          <a:p>
            <a:pPr algn="just"/>
            <a:endParaRPr lang="en-US" sz="1800">
              <a:latin typeface="Century Gothic" panose="020B0502020202020204" pitchFamily="34" charset="0"/>
            </a:endParaRPr>
          </a:p>
          <a:p>
            <a:pPr algn="just"/>
            <a:r>
              <a:rPr lang="en-US" sz="1000">
                <a:latin typeface="Century Gothic" panose="020B0502020202020204" pitchFamily="34" charset="0"/>
              </a:rPr>
              <a:t>Please ensure that your child wears the appropriate uniform colors to school each day. Children may wear sweaters/coats and other type of pants, but must wear the school shirt on cold weather days. When your child is out of uniform, a notice will be sent home. Alternatively, they will be asked to call home to have the appropriate uniform brought or they will be provided a uniform from the clothes donated to the school by the PTA, if any are available. You can also find a complete list of acceptable uniform attire by visiting our PTA office or by calling Ibiley Uniforms. </a:t>
            </a:r>
          </a:p>
        </p:txBody>
      </p:sp>
    </p:spTree>
    <p:extLst>
      <p:ext uri="{BB962C8B-B14F-4D97-AF65-F5344CB8AC3E}">
        <p14:creationId xmlns:p14="http://schemas.microsoft.com/office/powerpoint/2010/main" val="162710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rawing, soup, food&#10;&#10;Description automatically generated">
            <a:extLst>
              <a:ext uri="{FF2B5EF4-FFF2-40B4-BE49-F238E27FC236}">
                <a16:creationId xmlns:a16="http://schemas.microsoft.com/office/drawing/2014/main" id="{0CCA83F8-F78C-4B8C-A552-80A6D14239B4}"/>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5748337" y="76200"/>
            <a:ext cx="1338263" cy="1338263"/>
          </a:xfrm>
          <a:prstGeom prst="ellipse">
            <a:avLst/>
          </a:prstGeom>
          <a:ln>
            <a:noFill/>
          </a:ln>
          <a:effectLst>
            <a:softEdge rad="112500"/>
          </a:effectLst>
        </p:spPr>
      </p:pic>
      <p:sp>
        <p:nvSpPr>
          <p:cNvPr id="2" name="Title 1"/>
          <p:cNvSpPr>
            <a:spLocks noGrp="1"/>
          </p:cNvSpPr>
          <p:nvPr>
            <p:ph type="title"/>
          </p:nvPr>
        </p:nvSpPr>
        <p:spPr/>
        <p:txBody>
          <a:bodyPr/>
          <a:lstStyle/>
          <a:p>
            <a:r>
              <a:rPr lang="en-US">
                <a:solidFill>
                  <a:schemeClr val="tx2"/>
                </a:solidFill>
              </a:rPr>
              <a:t>Free/Reduced Lunch</a:t>
            </a:r>
          </a:p>
        </p:txBody>
      </p:sp>
      <p:sp>
        <p:nvSpPr>
          <p:cNvPr id="9" name="TextBox 8">
            <a:extLst>
              <a:ext uri="{FF2B5EF4-FFF2-40B4-BE49-F238E27FC236}">
                <a16:creationId xmlns:a16="http://schemas.microsoft.com/office/drawing/2014/main" id="{1689AE8D-945D-482B-B6E8-BD5966D6769C}"/>
              </a:ext>
            </a:extLst>
          </p:cNvPr>
          <p:cNvSpPr txBox="1"/>
          <p:nvPr/>
        </p:nvSpPr>
        <p:spPr>
          <a:xfrm>
            <a:off x="224916" y="1388394"/>
            <a:ext cx="6328284" cy="307777"/>
          </a:xfrm>
          <a:prstGeom prst="rect">
            <a:avLst/>
          </a:prstGeom>
          <a:noFill/>
        </p:spPr>
        <p:txBody>
          <a:bodyPr wrap="square">
            <a:spAutoFit/>
          </a:bodyPr>
          <a:lstStyle/>
          <a:p>
            <a:pPr>
              <a:spcBef>
                <a:spcPct val="20000"/>
              </a:spcBef>
            </a:pPr>
            <a:endParaRPr lang="en-US" sz="1400"/>
          </a:p>
        </p:txBody>
      </p:sp>
      <p:sp>
        <p:nvSpPr>
          <p:cNvPr id="8" name="TextBox 7">
            <a:extLst>
              <a:ext uri="{FF2B5EF4-FFF2-40B4-BE49-F238E27FC236}">
                <a16:creationId xmlns:a16="http://schemas.microsoft.com/office/drawing/2014/main" id="{E8F053B6-DC4E-4DD9-AF61-D3DC426E9E63}"/>
              </a:ext>
            </a:extLst>
          </p:cNvPr>
          <p:cNvSpPr txBox="1"/>
          <p:nvPr/>
        </p:nvSpPr>
        <p:spPr>
          <a:xfrm>
            <a:off x="304800" y="1696171"/>
            <a:ext cx="6611039" cy="2308324"/>
          </a:xfrm>
          <a:prstGeom prst="rect">
            <a:avLst/>
          </a:prstGeom>
          <a:noFill/>
        </p:spPr>
        <p:txBody>
          <a:bodyPr wrap="square">
            <a:spAutoFit/>
          </a:bodyPr>
          <a:lstStyle/>
          <a:p>
            <a:pPr algn="just"/>
            <a:r>
              <a:rPr lang="en-US" sz="1800">
                <a:latin typeface="Century Gothic" panose="020B0502020202020204" pitchFamily="34" charset="0"/>
              </a:rPr>
              <a:t>Breakfast and lunch will be provided FREE for all M-DCPS students this year. </a:t>
            </a:r>
          </a:p>
          <a:p>
            <a:pPr algn="just"/>
            <a:endParaRPr lang="en-US" sz="1800">
              <a:latin typeface="Century Gothic" panose="020B0502020202020204" pitchFamily="34" charset="0"/>
            </a:endParaRPr>
          </a:p>
          <a:p>
            <a:pPr algn="just"/>
            <a:r>
              <a:rPr lang="en-US" sz="1800" b="1" u="sng">
                <a:solidFill>
                  <a:srgbClr val="FF0000"/>
                </a:solidFill>
                <a:latin typeface="Century Gothic" panose="020B0502020202020204" pitchFamily="34" charset="0"/>
              </a:rPr>
              <a:t>Parents are encouraged to complete an online application at the Department of Food and Nutrition at freeandreducedmealapp.dadeschools.net. to determine eli</a:t>
            </a:r>
            <a:r>
              <a:rPr lang="en-US" b="1" u="sng">
                <a:solidFill>
                  <a:srgbClr val="FF0000"/>
                </a:solidFill>
                <a:latin typeface="Century Gothic" panose="020B0502020202020204" pitchFamily="34" charset="0"/>
              </a:rPr>
              <a:t>gibility for reduced before and afterschool rates. </a:t>
            </a:r>
            <a:endParaRPr lang="en-US" sz="1800" b="1" u="sng">
              <a:solidFill>
                <a:srgbClr val="FF0000"/>
              </a:solidFill>
              <a:latin typeface="Century Gothic" panose="020B0502020202020204" pitchFamily="34" charset="0"/>
            </a:endParaRPr>
          </a:p>
          <a:p>
            <a:pPr algn="just"/>
            <a:endParaRPr lang="en-US" sz="1800" b="1" u="sng">
              <a:solidFill>
                <a:srgbClr val="FF0000"/>
              </a:solidFill>
              <a:latin typeface="Century Gothic" panose="020B0502020202020204" pitchFamily="34" charset="0"/>
            </a:endParaRPr>
          </a:p>
        </p:txBody>
      </p:sp>
    </p:spTree>
    <p:extLst>
      <p:ext uri="{BB962C8B-B14F-4D97-AF65-F5344CB8AC3E}">
        <p14:creationId xmlns:p14="http://schemas.microsoft.com/office/powerpoint/2010/main" val="286926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rawing, soup, food&#10;&#10;Description automatically generated">
            <a:extLst>
              <a:ext uri="{FF2B5EF4-FFF2-40B4-BE49-F238E27FC236}">
                <a16:creationId xmlns:a16="http://schemas.microsoft.com/office/drawing/2014/main" id="{0CCA83F8-F78C-4B8C-A552-80A6D14239B4}"/>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5748337" y="76200"/>
            <a:ext cx="1338263" cy="1338263"/>
          </a:xfrm>
          <a:prstGeom prst="ellipse">
            <a:avLst/>
          </a:prstGeom>
          <a:ln>
            <a:noFill/>
          </a:ln>
          <a:effectLst>
            <a:softEdge rad="112500"/>
          </a:effectLst>
        </p:spPr>
      </p:pic>
      <p:sp>
        <p:nvSpPr>
          <p:cNvPr id="2" name="Title 1"/>
          <p:cNvSpPr>
            <a:spLocks noGrp="1"/>
          </p:cNvSpPr>
          <p:nvPr>
            <p:ph type="title"/>
          </p:nvPr>
        </p:nvSpPr>
        <p:spPr/>
        <p:txBody>
          <a:bodyPr/>
          <a:lstStyle/>
          <a:p>
            <a:r>
              <a:rPr lang="en-US">
                <a:solidFill>
                  <a:schemeClr val="tx2"/>
                </a:solidFill>
              </a:rPr>
              <a:t>Safety</a:t>
            </a:r>
          </a:p>
        </p:txBody>
      </p:sp>
      <p:sp>
        <p:nvSpPr>
          <p:cNvPr id="9" name="TextBox 8">
            <a:extLst>
              <a:ext uri="{FF2B5EF4-FFF2-40B4-BE49-F238E27FC236}">
                <a16:creationId xmlns:a16="http://schemas.microsoft.com/office/drawing/2014/main" id="{1689AE8D-945D-482B-B6E8-BD5966D6769C}"/>
              </a:ext>
            </a:extLst>
          </p:cNvPr>
          <p:cNvSpPr txBox="1"/>
          <p:nvPr/>
        </p:nvSpPr>
        <p:spPr>
          <a:xfrm>
            <a:off x="224916" y="1388394"/>
            <a:ext cx="6328284" cy="307777"/>
          </a:xfrm>
          <a:prstGeom prst="rect">
            <a:avLst/>
          </a:prstGeom>
          <a:noFill/>
        </p:spPr>
        <p:txBody>
          <a:bodyPr wrap="square">
            <a:spAutoFit/>
          </a:bodyPr>
          <a:lstStyle/>
          <a:p>
            <a:pPr>
              <a:spcBef>
                <a:spcPct val="20000"/>
              </a:spcBef>
            </a:pPr>
            <a:endParaRPr lang="en-US" sz="1400"/>
          </a:p>
        </p:txBody>
      </p:sp>
      <p:sp>
        <p:nvSpPr>
          <p:cNvPr id="7" name="TextBox 6">
            <a:extLst>
              <a:ext uri="{FF2B5EF4-FFF2-40B4-BE49-F238E27FC236}">
                <a16:creationId xmlns:a16="http://schemas.microsoft.com/office/drawing/2014/main" id="{D13C0BBB-736C-407E-B11D-A2069DB625C8}"/>
              </a:ext>
            </a:extLst>
          </p:cNvPr>
          <p:cNvSpPr txBox="1"/>
          <p:nvPr/>
        </p:nvSpPr>
        <p:spPr>
          <a:xfrm>
            <a:off x="381000" y="1477295"/>
            <a:ext cx="6705600" cy="2308324"/>
          </a:xfrm>
          <a:prstGeom prst="rect">
            <a:avLst/>
          </a:prstGeom>
          <a:noFill/>
        </p:spPr>
        <p:txBody>
          <a:bodyPr wrap="square">
            <a:spAutoFit/>
          </a:bodyPr>
          <a:lstStyle/>
          <a:p>
            <a:r>
              <a:rPr lang="en-US" sz="1800">
                <a:latin typeface="Century Gothic" panose="020B0502020202020204" pitchFamily="34" charset="0"/>
              </a:rPr>
              <a:t>M-DCPS  is dedicated to the safety of your child.</a:t>
            </a:r>
          </a:p>
          <a:p>
            <a:endParaRPr lang="en-US" sz="1800">
              <a:latin typeface="Century Gothic" panose="020B0502020202020204" pitchFamily="34" charset="0"/>
            </a:endParaRPr>
          </a:p>
          <a:p>
            <a:r>
              <a:rPr lang="en-US" sz="1800">
                <a:latin typeface="Century Gothic" panose="020B0502020202020204" pitchFamily="34" charset="0"/>
              </a:rPr>
              <a:t>Security is required at all schools. </a:t>
            </a:r>
          </a:p>
          <a:p>
            <a:endParaRPr lang="en-US" sz="1800">
              <a:latin typeface="Century Gothic" panose="020B0502020202020204" pitchFamily="34" charset="0"/>
            </a:endParaRPr>
          </a:p>
          <a:p>
            <a:r>
              <a:rPr lang="en-US" sz="1800">
                <a:latin typeface="Century Gothic" panose="020B0502020202020204" pitchFamily="34" charset="0"/>
              </a:rPr>
              <a:t>Number of security personnel depends on enrollment and </a:t>
            </a:r>
          </a:p>
          <a:p>
            <a:r>
              <a:rPr lang="en-US" sz="1800">
                <a:latin typeface="Century Gothic" panose="020B0502020202020204" pitchFamily="34" charset="0"/>
              </a:rPr>
              <a:t>size of school.</a:t>
            </a:r>
          </a:p>
          <a:p>
            <a:endParaRPr lang="en-US"/>
          </a:p>
          <a:p>
            <a:endParaRPr lang="en-US"/>
          </a:p>
        </p:txBody>
      </p:sp>
      <p:sp>
        <p:nvSpPr>
          <p:cNvPr id="3" name="Oval 2">
            <a:extLst>
              <a:ext uri="{FF2B5EF4-FFF2-40B4-BE49-F238E27FC236}">
                <a16:creationId xmlns:a16="http://schemas.microsoft.com/office/drawing/2014/main" id="{53AAC6D4-397E-7233-7B99-76E7CA4BEB73}"/>
              </a:ext>
            </a:extLst>
          </p:cNvPr>
          <p:cNvSpPr/>
          <p:nvPr/>
        </p:nvSpPr>
        <p:spPr>
          <a:xfrm>
            <a:off x="2057400" y="3297464"/>
            <a:ext cx="2799470" cy="20832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Safety Drills (Fire/Code Red) Done MONTHLY! </a:t>
            </a:r>
          </a:p>
        </p:txBody>
      </p:sp>
    </p:spTree>
    <p:extLst>
      <p:ext uri="{BB962C8B-B14F-4D97-AF65-F5344CB8AC3E}">
        <p14:creationId xmlns:p14="http://schemas.microsoft.com/office/powerpoint/2010/main" val="387473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rawing, soup, food&#10;&#10;Description automatically generated">
            <a:extLst>
              <a:ext uri="{FF2B5EF4-FFF2-40B4-BE49-F238E27FC236}">
                <a16:creationId xmlns:a16="http://schemas.microsoft.com/office/drawing/2014/main" id="{0CCA83F8-F78C-4B8C-A552-80A6D14239B4}"/>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5748337" y="76200"/>
            <a:ext cx="1338263" cy="1338263"/>
          </a:xfrm>
          <a:prstGeom prst="ellipse">
            <a:avLst/>
          </a:prstGeom>
          <a:ln>
            <a:noFill/>
          </a:ln>
          <a:effectLst>
            <a:softEdge rad="112500"/>
          </a:effectLst>
        </p:spPr>
      </p:pic>
      <p:sp>
        <p:nvSpPr>
          <p:cNvPr id="2" name="Title 1"/>
          <p:cNvSpPr>
            <a:spLocks noGrp="1"/>
          </p:cNvSpPr>
          <p:nvPr>
            <p:ph type="title"/>
          </p:nvPr>
        </p:nvSpPr>
        <p:spPr/>
        <p:txBody>
          <a:bodyPr/>
          <a:lstStyle/>
          <a:p>
            <a:r>
              <a:rPr lang="en-US">
                <a:solidFill>
                  <a:schemeClr val="tx2"/>
                </a:solidFill>
              </a:rPr>
              <a:t>Calendar</a:t>
            </a:r>
          </a:p>
        </p:txBody>
      </p:sp>
      <p:sp>
        <p:nvSpPr>
          <p:cNvPr id="9" name="TextBox 8">
            <a:extLst>
              <a:ext uri="{FF2B5EF4-FFF2-40B4-BE49-F238E27FC236}">
                <a16:creationId xmlns:a16="http://schemas.microsoft.com/office/drawing/2014/main" id="{1689AE8D-945D-482B-B6E8-BD5966D6769C}"/>
              </a:ext>
            </a:extLst>
          </p:cNvPr>
          <p:cNvSpPr txBox="1"/>
          <p:nvPr/>
        </p:nvSpPr>
        <p:spPr>
          <a:xfrm>
            <a:off x="381000" y="1323406"/>
            <a:ext cx="6328284" cy="307777"/>
          </a:xfrm>
          <a:prstGeom prst="rect">
            <a:avLst/>
          </a:prstGeom>
          <a:noFill/>
        </p:spPr>
        <p:txBody>
          <a:bodyPr wrap="square">
            <a:spAutoFit/>
          </a:bodyPr>
          <a:lstStyle/>
          <a:p>
            <a:pPr>
              <a:spcBef>
                <a:spcPct val="20000"/>
              </a:spcBef>
            </a:pPr>
            <a:endParaRPr lang="en-US" sz="1400"/>
          </a:p>
        </p:txBody>
      </p:sp>
      <p:sp>
        <p:nvSpPr>
          <p:cNvPr id="7" name="TextBox 6">
            <a:extLst>
              <a:ext uri="{FF2B5EF4-FFF2-40B4-BE49-F238E27FC236}">
                <a16:creationId xmlns:a16="http://schemas.microsoft.com/office/drawing/2014/main" id="{D13C0BBB-736C-407E-B11D-A2069DB625C8}"/>
              </a:ext>
            </a:extLst>
          </p:cNvPr>
          <p:cNvSpPr txBox="1"/>
          <p:nvPr/>
        </p:nvSpPr>
        <p:spPr>
          <a:xfrm>
            <a:off x="381000" y="1477295"/>
            <a:ext cx="6705600" cy="646331"/>
          </a:xfrm>
          <a:prstGeom prst="rect">
            <a:avLst/>
          </a:prstGeom>
          <a:noFill/>
        </p:spPr>
        <p:txBody>
          <a:bodyPr wrap="square">
            <a:spAutoFit/>
          </a:bodyPr>
          <a:lstStyle/>
          <a:p>
            <a:endParaRPr lang="en-US"/>
          </a:p>
          <a:p>
            <a:endParaRPr lang="en-US"/>
          </a:p>
        </p:txBody>
      </p:sp>
      <p:sp>
        <p:nvSpPr>
          <p:cNvPr id="6" name="your text goes here">
            <a:extLst>
              <a:ext uri="{FF2B5EF4-FFF2-40B4-BE49-F238E27FC236}">
                <a16:creationId xmlns:a16="http://schemas.microsoft.com/office/drawing/2014/main" id="{60BAA15B-F46D-4AF7-B2CB-65B3113FCD1B}"/>
              </a:ext>
            </a:extLst>
          </p:cNvPr>
          <p:cNvSpPr txBox="1"/>
          <p:nvPr/>
        </p:nvSpPr>
        <p:spPr>
          <a:xfrm>
            <a:off x="321325" y="1503364"/>
            <a:ext cx="8758085" cy="338554"/>
          </a:xfrm>
          <a:prstGeom prst="rect">
            <a:avLst/>
          </a:prstGeom>
          <a:noFill/>
        </p:spPr>
        <p:txBody>
          <a:bodyPr wrap="square" rtlCol="0">
            <a:spAutoFit/>
          </a:bodyPr>
          <a:lstStyle/>
          <a:p>
            <a:pPr algn="just"/>
            <a:r>
              <a:rPr lang="en-US" sz="1600">
                <a:latin typeface="Century Gothic" panose="020B0502020202020204" pitchFamily="34" charset="0"/>
              </a:rPr>
              <a:t>Go to the dadeschools.net homepage and click on “Calendar”</a:t>
            </a:r>
          </a:p>
        </p:txBody>
      </p:sp>
      <p:pic>
        <p:nvPicPr>
          <p:cNvPr id="8" name="Picture 7">
            <a:extLst>
              <a:ext uri="{FF2B5EF4-FFF2-40B4-BE49-F238E27FC236}">
                <a16:creationId xmlns:a16="http://schemas.microsoft.com/office/drawing/2014/main" id="{E086964D-D685-6800-9832-57C79CC7AB74}"/>
              </a:ext>
            </a:extLst>
          </p:cNvPr>
          <p:cNvPicPr>
            <a:picLocks noChangeAspect="1"/>
          </p:cNvPicPr>
          <p:nvPr/>
        </p:nvPicPr>
        <p:blipFill>
          <a:blip r:embed="rId3"/>
          <a:stretch>
            <a:fillRect/>
          </a:stretch>
        </p:blipFill>
        <p:spPr>
          <a:xfrm>
            <a:off x="2057400" y="2047974"/>
            <a:ext cx="3523629" cy="45415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3299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par>
                          <p:cTn id="8" fill="hold">
                            <p:stCondLst>
                              <p:cond delay="900"/>
                            </p:stCondLst>
                            <p:childTnLst>
                              <p:par>
                                <p:cTn id="9" presetID="10" presetClass="entr" presetSubtype="0" fill="hold" grpId="0"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rawing, soup, food&#10;&#10;Description automatically generated">
            <a:extLst>
              <a:ext uri="{FF2B5EF4-FFF2-40B4-BE49-F238E27FC236}">
                <a16:creationId xmlns:a16="http://schemas.microsoft.com/office/drawing/2014/main" id="{0CCA83F8-F78C-4B8C-A552-80A6D14239B4}"/>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5748337" y="76200"/>
            <a:ext cx="1338263" cy="1338263"/>
          </a:xfrm>
          <a:prstGeom prst="ellipse">
            <a:avLst/>
          </a:prstGeom>
          <a:ln>
            <a:noFill/>
          </a:ln>
          <a:effectLst>
            <a:softEdge rad="112500"/>
          </a:effectLst>
        </p:spPr>
      </p:pic>
      <p:sp>
        <p:nvSpPr>
          <p:cNvPr id="2" name="Title 1"/>
          <p:cNvSpPr>
            <a:spLocks noGrp="1"/>
          </p:cNvSpPr>
          <p:nvPr>
            <p:ph type="title"/>
          </p:nvPr>
        </p:nvSpPr>
        <p:spPr/>
        <p:txBody>
          <a:bodyPr/>
          <a:lstStyle/>
          <a:p>
            <a:r>
              <a:rPr lang="en-US">
                <a:solidFill>
                  <a:schemeClr val="tx2"/>
                </a:solidFill>
              </a:rPr>
              <a:t>Grading</a:t>
            </a:r>
          </a:p>
        </p:txBody>
      </p:sp>
      <p:sp>
        <p:nvSpPr>
          <p:cNvPr id="9" name="TextBox 8">
            <a:extLst>
              <a:ext uri="{FF2B5EF4-FFF2-40B4-BE49-F238E27FC236}">
                <a16:creationId xmlns:a16="http://schemas.microsoft.com/office/drawing/2014/main" id="{1689AE8D-945D-482B-B6E8-BD5966D6769C}"/>
              </a:ext>
            </a:extLst>
          </p:cNvPr>
          <p:cNvSpPr txBox="1"/>
          <p:nvPr/>
        </p:nvSpPr>
        <p:spPr>
          <a:xfrm>
            <a:off x="224916" y="1388394"/>
            <a:ext cx="6328284" cy="307777"/>
          </a:xfrm>
          <a:prstGeom prst="rect">
            <a:avLst/>
          </a:prstGeom>
          <a:noFill/>
        </p:spPr>
        <p:txBody>
          <a:bodyPr wrap="square">
            <a:spAutoFit/>
          </a:bodyPr>
          <a:lstStyle/>
          <a:p>
            <a:pPr>
              <a:spcBef>
                <a:spcPct val="20000"/>
              </a:spcBef>
            </a:pPr>
            <a:endParaRPr lang="en-US" sz="1400"/>
          </a:p>
        </p:txBody>
      </p:sp>
      <p:graphicFrame>
        <p:nvGraphicFramePr>
          <p:cNvPr id="7" name="Content Placeholder 2">
            <a:extLst>
              <a:ext uri="{FF2B5EF4-FFF2-40B4-BE49-F238E27FC236}">
                <a16:creationId xmlns:a16="http://schemas.microsoft.com/office/drawing/2014/main" id="{11AB8ADF-C331-48DD-A01F-9F897F7D903B}"/>
              </a:ext>
            </a:extLst>
          </p:cNvPr>
          <p:cNvGraphicFramePr>
            <a:graphicFrameLocks/>
          </p:cNvGraphicFramePr>
          <p:nvPr>
            <p:extLst>
              <p:ext uri="{D42A27DB-BD31-4B8C-83A1-F6EECF244321}">
                <p14:modId xmlns:p14="http://schemas.microsoft.com/office/powerpoint/2010/main" val="1895739143"/>
              </p:ext>
            </p:extLst>
          </p:nvPr>
        </p:nvGraphicFramePr>
        <p:xfrm>
          <a:off x="381000" y="1782762"/>
          <a:ext cx="6268658" cy="3064431"/>
        </p:xfrm>
        <a:graphic>
          <a:graphicData uri="http://schemas.openxmlformats.org/drawingml/2006/table">
            <a:tbl>
              <a:tblPr firstRow="1" bandRow="1">
                <a:tableStyleId>{69C7853C-536D-4A76-A0AE-DD22124D55A5}</a:tableStyleId>
              </a:tblPr>
              <a:tblGrid>
                <a:gridCol w="1239458">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tblGrid>
              <a:tr h="786391">
                <a:tc>
                  <a:txBody>
                    <a:bodyPr/>
                    <a:lstStyle/>
                    <a:p>
                      <a:r>
                        <a:rPr lang="en-US" sz="1200"/>
                        <a:t>Kindergarten Grades</a:t>
                      </a:r>
                    </a:p>
                  </a:txBody>
                  <a:tcPr marL="84183" marR="84183" marT="42091" marB="42091"/>
                </a:tc>
                <a:tc>
                  <a:txBody>
                    <a:bodyPr/>
                    <a:lstStyle/>
                    <a:p>
                      <a:pPr marL="0" algn="l" defTabSz="914400" rtl="0" eaLnBrk="1" latinLnBrk="0" hangingPunct="1"/>
                      <a:r>
                        <a:rPr lang="en-US" sz="1200" b="1" kern="1200">
                          <a:solidFill>
                            <a:schemeClr val="lt1"/>
                          </a:solidFill>
                          <a:latin typeface="+mn-lt"/>
                          <a:ea typeface="+mn-ea"/>
                          <a:cs typeface="+mn-cs"/>
                        </a:rPr>
                        <a:t>Numerical Value</a:t>
                      </a:r>
                    </a:p>
                  </a:txBody>
                  <a:tcPr marL="84183" marR="84183" marT="42091" marB="42091"/>
                </a:tc>
                <a:tc>
                  <a:txBody>
                    <a:bodyPr/>
                    <a:lstStyle/>
                    <a:p>
                      <a:pPr marL="0" algn="l" defTabSz="914400" rtl="0" eaLnBrk="1" latinLnBrk="0" hangingPunct="1"/>
                      <a:r>
                        <a:rPr lang="en-US" sz="1200" b="1" kern="1200">
                          <a:solidFill>
                            <a:schemeClr val="lt1"/>
                          </a:solidFill>
                          <a:latin typeface="+mn-lt"/>
                          <a:ea typeface="+mn-ea"/>
                          <a:cs typeface="+mn-cs"/>
                        </a:rPr>
                        <a:t>Verbal Interpretation</a:t>
                      </a:r>
                    </a:p>
                  </a:txBody>
                  <a:tcPr marL="84183" marR="84183" marT="42091" marB="42091"/>
                </a:tc>
                <a:tc>
                  <a:txBody>
                    <a:bodyPr/>
                    <a:lstStyle/>
                    <a:p>
                      <a:pPr marL="0" algn="l" defTabSz="914400" rtl="0" eaLnBrk="1" latinLnBrk="0" hangingPunct="1"/>
                      <a:r>
                        <a:rPr lang="en-US" sz="1200" b="1" kern="1200">
                          <a:solidFill>
                            <a:schemeClr val="lt1"/>
                          </a:solidFill>
                          <a:latin typeface="+mn-lt"/>
                          <a:ea typeface="+mn-ea"/>
                          <a:cs typeface="+mn-cs"/>
                        </a:rPr>
                        <a:t>Grade Point Value</a:t>
                      </a:r>
                    </a:p>
                  </a:txBody>
                  <a:tcPr marL="84183" marR="84183" marT="42091" marB="42091"/>
                </a:tc>
                <a:extLst>
                  <a:ext uri="{0D108BD9-81ED-4DB2-BD59-A6C34878D82A}">
                    <a16:rowId xmlns:a16="http://schemas.microsoft.com/office/drawing/2014/main" val="10000"/>
                  </a:ext>
                </a:extLst>
              </a:tr>
              <a:tr h="455608">
                <a:tc>
                  <a:txBody>
                    <a:bodyPr/>
                    <a:lstStyle/>
                    <a:p>
                      <a:r>
                        <a:rPr lang="en-US" sz="1500"/>
                        <a:t>E</a:t>
                      </a:r>
                    </a:p>
                  </a:txBody>
                  <a:tcPr marL="84183" marR="84183" marT="42091" marB="42091"/>
                </a:tc>
                <a:tc>
                  <a:txBody>
                    <a:bodyPr/>
                    <a:lstStyle/>
                    <a:p>
                      <a:pPr algn="ctr"/>
                      <a:r>
                        <a:rPr lang="en-US" sz="1500"/>
                        <a:t>100-90%</a:t>
                      </a:r>
                    </a:p>
                  </a:txBody>
                  <a:tcPr marL="84183" marR="84183" marT="42091" marB="42091"/>
                </a:tc>
                <a:tc>
                  <a:txBody>
                    <a:bodyPr/>
                    <a:lstStyle/>
                    <a:p>
                      <a:pPr algn="ctr"/>
                      <a:r>
                        <a:rPr lang="en-US" sz="1500"/>
                        <a:t>Excellent</a:t>
                      </a:r>
                    </a:p>
                  </a:txBody>
                  <a:tcPr marL="84183" marR="84183" marT="42091" marB="42091"/>
                </a:tc>
                <a:tc>
                  <a:txBody>
                    <a:bodyPr/>
                    <a:lstStyle/>
                    <a:p>
                      <a:pPr algn="ctr"/>
                      <a:r>
                        <a:rPr lang="en-US" sz="1500"/>
                        <a:t>4</a:t>
                      </a:r>
                    </a:p>
                  </a:txBody>
                  <a:tcPr marL="84183" marR="84183" marT="42091" marB="42091"/>
                </a:tc>
                <a:extLst>
                  <a:ext uri="{0D108BD9-81ED-4DB2-BD59-A6C34878D82A}">
                    <a16:rowId xmlns:a16="http://schemas.microsoft.com/office/drawing/2014/main" val="10001"/>
                  </a:ext>
                </a:extLst>
              </a:tr>
              <a:tr h="455608">
                <a:tc>
                  <a:txBody>
                    <a:bodyPr/>
                    <a:lstStyle/>
                    <a:p>
                      <a:r>
                        <a:rPr lang="en-US" sz="1500"/>
                        <a:t>G</a:t>
                      </a:r>
                    </a:p>
                  </a:txBody>
                  <a:tcPr marL="84183" marR="84183" marT="42091" marB="42091"/>
                </a:tc>
                <a:tc>
                  <a:txBody>
                    <a:bodyPr/>
                    <a:lstStyle/>
                    <a:p>
                      <a:pPr algn="ctr"/>
                      <a:r>
                        <a:rPr lang="en-US" sz="1500"/>
                        <a:t>89-80%</a:t>
                      </a:r>
                    </a:p>
                  </a:txBody>
                  <a:tcPr marL="84183" marR="84183" marT="42091" marB="42091"/>
                </a:tc>
                <a:tc>
                  <a:txBody>
                    <a:bodyPr/>
                    <a:lstStyle/>
                    <a:p>
                      <a:pPr algn="ctr"/>
                      <a:r>
                        <a:rPr lang="en-US" sz="1500"/>
                        <a:t>Good</a:t>
                      </a:r>
                    </a:p>
                  </a:txBody>
                  <a:tcPr marL="84183" marR="84183" marT="42091" marB="42091"/>
                </a:tc>
                <a:tc>
                  <a:txBody>
                    <a:bodyPr/>
                    <a:lstStyle/>
                    <a:p>
                      <a:pPr algn="ctr"/>
                      <a:r>
                        <a:rPr lang="en-US" sz="1500"/>
                        <a:t>3</a:t>
                      </a:r>
                    </a:p>
                  </a:txBody>
                  <a:tcPr marL="84183" marR="84183" marT="42091" marB="42091"/>
                </a:tc>
                <a:extLst>
                  <a:ext uri="{0D108BD9-81ED-4DB2-BD59-A6C34878D82A}">
                    <a16:rowId xmlns:a16="http://schemas.microsoft.com/office/drawing/2014/main" val="10002"/>
                  </a:ext>
                </a:extLst>
              </a:tr>
              <a:tr h="455608">
                <a:tc>
                  <a:txBody>
                    <a:bodyPr/>
                    <a:lstStyle/>
                    <a:p>
                      <a:r>
                        <a:rPr lang="en-US" sz="1500"/>
                        <a:t>S</a:t>
                      </a:r>
                    </a:p>
                  </a:txBody>
                  <a:tcPr marL="84183" marR="84183" marT="42091" marB="42091"/>
                </a:tc>
                <a:tc>
                  <a:txBody>
                    <a:bodyPr/>
                    <a:lstStyle/>
                    <a:p>
                      <a:pPr algn="ctr"/>
                      <a:r>
                        <a:rPr lang="en-US" sz="1500"/>
                        <a:t>79-70%</a:t>
                      </a:r>
                    </a:p>
                  </a:txBody>
                  <a:tcPr marL="84183" marR="84183" marT="42091" marB="42091"/>
                </a:tc>
                <a:tc>
                  <a:txBody>
                    <a:bodyPr/>
                    <a:lstStyle/>
                    <a:p>
                      <a:pPr algn="ctr"/>
                      <a:r>
                        <a:rPr lang="en-US" sz="1500"/>
                        <a:t>Satisfactory</a:t>
                      </a:r>
                    </a:p>
                  </a:txBody>
                  <a:tcPr marL="84183" marR="84183" marT="42091" marB="42091"/>
                </a:tc>
                <a:tc>
                  <a:txBody>
                    <a:bodyPr/>
                    <a:lstStyle/>
                    <a:p>
                      <a:pPr algn="ctr"/>
                      <a:r>
                        <a:rPr lang="en-US" sz="1500"/>
                        <a:t>2</a:t>
                      </a:r>
                    </a:p>
                  </a:txBody>
                  <a:tcPr marL="84183" marR="84183" marT="42091" marB="42091"/>
                </a:tc>
                <a:extLst>
                  <a:ext uri="{0D108BD9-81ED-4DB2-BD59-A6C34878D82A}">
                    <a16:rowId xmlns:a16="http://schemas.microsoft.com/office/drawing/2014/main" val="10003"/>
                  </a:ext>
                </a:extLst>
              </a:tr>
              <a:tr h="455608">
                <a:tc>
                  <a:txBody>
                    <a:bodyPr/>
                    <a:lstStyle/>
                    <a:p>
                      <a:r>
                        <a:rPr lang="en-US" sz="1500"/>
                        <a:t>M</a:t>
                      </a:r>
                    </a:p>
                  </a:txBody>
                  <a:tcPr marL="84183" marR="84183" marT="42091" marB="42091"/>
                </a:tc>
                <a:tc>
                  <a:txBody>
                    <a:bodyPr/>
                    <a:lstStyle/>
                    <a:p>
                      <a:pPr algn="ctr"/>
                      <a:r>
                        <a:rPr lang="en-US" sz="1500"/>
                        <a:t>69-60%</a:t>
                      </a:r>
                    </a:p>
                  </a:txBody>
                  <a:tcPr marL="84183" marR="84183" marT="42091" marB="42091"/>
                </a:tc>
                <a:tc>
                  <a:txBody>
                    <a:bodyPr/>
                    <a:lstStyle/>
                    <a:p>
                      <a:pPr algn="ctr"/>
                      <a:r>
                        <a:rPr lang="en-US" sz="1500"/>
                        <a:t>Minimal Progress</a:t>
                      </a:r>
                    </a:p>
                  </a:txBody>
                  <a:tcPr marL="84183" marR="84183" marT="42091" marB="42091"/>
                </a:tc>
                <a:tc>
                  <a:txBody>
                    <a:bodyPr/>
                    <a:lstStyle/>
                    <a:p>
                      <a:pPr algn="ctr"/>
                      <a:r>
                        <a:rPr lang="en-US" sz="1500"/>
                        <a:t>1</a:t>
                      </a:r>
                    </a:p>
                  </a:txBody>
                  <a:tcPr marL="84183" marR="84183" marT="42091" marB="42091"/>
                </a:tc>
                <a:extLst>
                  <a:ext uri="{0D108BD9-81ED-4DB2-BD59-A6C34878D82A}">
                    <a16:rowId xmlns:a16="http://schemas.microsoft.com/office/drawing/2014/main" val="10004"/>
                  </a:ext>
                </a:extLst>
              </a:tr>
              <a:tr h="455608">
                <a:tc>
                  <a:txBody>
                    <a:bodyPr/>
                    <a:lstStyle/>
                    <a:p>
                      <a:r>
                        <a:rPr lang="en-US" sz="1500"/>
                        <a:t>U</a:t>
                      </a:r>
                    </a:p>
                  </a:txBody>
                  <a:tcPr marL="84183" marR="84183" marT="42091" marB="42091"/>
                </a:tc>
                <a:tc>
                  <a:txBody>
                    <a:bodyPr/>
                    <a:lstStyle/>
                    <a:p>
                      <a:pPr algn="ctr"/>
                      <a:r>
                        <a:rPr lang="en-US" sz="1500"/>
                        <a:t>59-0%</a:t>
                      </a:r>
                    </a:p>
                  </a:txBody>
                  <a:tcPr marL="84183" marR="84183" marT="42091" marB="42091"/>
                </a:tc>
                <a:tc>
                  <a:txBody>
                    <a:bodyPr/>
                    <a:lstStyle/>
                    <a:p>
                      <a:pPr algn="ctr"/>
                      <a:r>
                        <a:rPr lang="en-US" sz="1500"/>
                        <a:t>Unsatisfactory</a:t>
                      </a:r>
                    </a:p>
                  </a:txBody>
                  <a:tcPr marL="84183" marR="84183" marT="42091" marB="42091"/>
                </a:tc>
                <a:tc>
                  <a:txBody>
                    <a:bodyPr/>
                    <a:lstStyle/>
                    <a:p>
                      <a:pPr algn="ctr"/>
                      <a:r>
                        <a:rPr lang="en-US" sz="1500"/>
                        <a:t>0</a:t>
                      </a:r>
                    </a:p>
                  </a:txBody>
                  <a:tcPr marL="84183" marR="84183" marT="42091" marB="42091"/>
                </a:tc>
                <a:extLst>
                  <a:ext uri="{0D108BD9-81ED-4DB2-BD59-A6C34878D82A}">
                    <a16:rowId xmlns:a16="http://schemas.microsoft.com/office/drawing/2014/main" val="10005"/>
                  </a:ext>
                </a:extLst>
              </a:tr>
            </a:tbl>
          </a:graphicData>
        </a:graphic>
      </p:graphicFrame>
      <p:pic>
        <p:nvPicPr>
          <p:cNvPr id="6" name="Picture 5">
            <a:extLst>
              <a:ext uri="{FF2B5EF4-FFF2-40B4-BE49-F238E27FC236}">
                <a16:creationId xmlns:a16="http://schemas.microsoft.com/office/drawing/2014/main" id="{156D61A3-5389-4305-965B-731303971F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412659">
            <a:off x="326362" y="4139398"/>
            <a:ext cx="1191580" cy="1588773"/>
          </a:xfrm>
          <a:prstGeom prst="rect">
            <a:avLst/>
          </a:prstGeom>
        </p:spPr>
      </p:pic>
    </p:spTree>
    <p:extLst>
      <p:ext uri="{BB962C8B-B14F-4D97-AF65-F5344CB8AC3E}">
        <p14:creationId xmlns:p14="http://schemas.microsoft.com/office/powerpoint/2010/main" val="394090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rawing, soup, food&#10;&#10;Description automatically generated">
            <a:extLst>
              <a:ext uri="{FF2B5EF4-FFF2-40B4-BE49-F238E27FC236}">
                <a16:creationId xmlns:a16="http://schemas.microsoft.com/office/drawing/2014/main" id="{0CCA83F8-F78C-4B8C-A552-80A6D14239B4}"/>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5748337" y="76200"/>
            <a:ext cx="1338263" cy="1338263"/>
          </a:xfrm>
          <a:prstGeom prst="ellipse">
            <a:avLst/>
          </a:prstGeom>
          <a:ln>
            <a:noFill/>
          </a:ln>
          <a:effectLst>
            <a:softEdge rad="112500"/>
          </a:effectLst>
        </p:spPr>
      </p:pic>
      <p:sp>
        <p:nvSpPr>
          <p:cNvPr id="2" name="Title 1"/>
          <p:cNvSpPr>
            <a:spLocks noGrp="1"/>
          </p:cNvSpPr>
          <p:nvPr>
            <p:ph type="title"/>
          </p:nvPr>
        </p:nvSpPr>
        <p:spPr/>
        <p:txBody>
          <a:bodyPr/>
          <a:lstStyle/>
          <a:p>
            <a:r>
              <a:rPr lang="en-US">
                <a:solidFill>
                  <a:schemeClr val="tx2"/>
                </a:solidFill>
              </a:rPr>
              <a:t>Homework</a:t>
            </a:r>
          </a:p>
        </p:txBody>
      </p:sp>
      <p:sp>
        <p:nvSpPr>
          <p:cNvPr id="9" name="TextBox 8">
            <a:extLst>
              <a:ext uri="{FF2B5EF4-FFF2-40B4-BE49-F238E27FC236}">
                <a16:creationId xmlns:a16="http://schemas.microsoft.com/office/drawing/2014/main" id="{1689AE8D-945D-482B-B6E8-BD5966D6769C}"/>
              </a:ext>
            </a:extLst>
          </p:cNvPr>
          <p:cNvSpPr txBox="1"/>
          <p:nvPr/>
        </p:nvSpPr>
        <p:spPr>
          <a:xfrm>
            <a:off x="224916" y="1388394"/>
            <a:ext cx="6328284" cy="307777"/>
          </a:xfrm>
          <a:prstGeom prst="rect">
            <a:avLst/>
          </a:prstGeom>
          <a:noFill/>
        </p:spPr>
        <p:txBody>
          <a:bodyPr wrap="square">
            <a:spAutoFit/>
          </a:bodyPr>
          <a:lstStyle/>
          <a:p>
            <a:pPr>
              <a:spcBef>
                <a:spcPct val="20000"/>
              </a:spcBef>
            </a:pPr>
            <a:endParaRPr lang="en-US" sz="1400"/>
          </a:p>
        </p:txBody>
      </p:sp>
      <p:sp>
        <p:nvSpPr>
          <p:cNvPr id="7" name="TextBox 6">
            <a:extLst>
              <a:ext uri="{FF2B5EF4-FFF2-40B4-BE49-F238E27FC236}">
                <a16:creationId xmlns:a16="http://schemas.microsoft.com/office/drawing/2014/main" id="{D13C0BBB-736C-407E-B11D-A2069DB625C8}"/>
              </a:ext>
            </a:extLst>
          </p:cNvPr>
          <p:cNvSpPr txBox="1"/>
          <p:nvPr/>
        </p:nvSpPr>
        <p:spPr>
          <a:xfrm>
            <a:off x="381000" y="1431396"/>
            <a:ext cx="4580466" cy="1200329"/>
          </a:xfrm>
          <a:prstGeom prst="rect">
            <a:avLst/>
          </a:prstGeom>
          <a:noFill/>
        </p:spPr>
        <p:txBody>
          <a:bodyPr wrap="square" lIns="91440" tIns="45720" rIns="91440" bIns="45720" anchor="t">
            <a:spAutoFit/>
          </a:bodyPr>
          <a:lstStyle/>
          <a:p>
            <a:r>
              <a:rPr lang="en-US"/>
              <a:t>iReady/Imagine Learning</a:t>
            </a:r>
          </a:p>
          <a:p>
            <a:endParaRPr lang="en-US"/>
          </a:p>
          <a:p>
            <a:endParaRPr lang="en-US">
              <a:ea typeface="Tahoma"/>
              <a:cs typeface="Tahoma"/>
            </a:endParaRPr>
          </a:p>
          <a:p>
            <a:endParaRPr lang="en-US"/>
          </a:p>
        </p:txBody>
      </p:sp>
      <p:sp>
        <p:nvSpPr>
          <p:cNvPr id="10" name="TextBox 9">
            <a:extLst>
              <a:ext uri="{FF2B5EF4-FFF2-40B4-BE49-F238E27FC236}">
                <a16:creationId xmlns:a16="http://schemas.microsoft.com/office/drawing/2014/main" id="{1E82E5AA-CE05-42BA-BAE6-6604472339C7}"/>
              </a:ext>
            </a:extLst>
          </p:cNvPr>
          <p:cNvSpPr txBox="1"/>
          <p:nvPr/>
        </p:nvSpPr>
        <p:spPr>
          <a:xfrm>
            <a:off x="381000" y="3962400"/>
            <a:ext cx="4580466" cy="1754326"/>
          </a:xfrm>
          <a:prstGeom prst="rect">
            <a:avLst/>
          </a:prstGeom>
          <a:solidFill>
            <a:schemeClr val="tx2">
              <a:lumMod val="50000"/>
            </a:schemeClr>
          </a:solidFill>
        </p:spPr>
        <p:txBody>
          <a:bodyPr wrap="square">
            <a:spAutoFit/>
          </a:bodyPr>
          <a:lstStyle/>
          <a:p>
            <a:r>
              <a:rPr lang="en-US" b="1" u="sng">
                <a:solidFill>
                  <a:schemeClr val="bg1"/>
                </a:solidFill>
              </a:rPr>
              <a:t>iReady</a:t>
            </a:r>
          </a:p>
          <a:p>
            <a:r>
              <a:rPr lang="en-US">
                <a:solidFill>
                  <a:schemeClr val="bg1"/>
                </a:solidFill>
              </a:rPr>
              <a:t>45 minutes a week in each Reading &amp; Math</a:t>
            </a:r>
          </a:p>
          <a:p>
            <a:endParaRPr lang="en-US">
              <a:solidFill>
                <a:schemeClr val="bg1"/>
              </a:solidFill>
            </a:endParaRPr>
          </a:p>
          <a:p>
            <a:r>
              <a:rPr lang="en-US" b="1" u="sng">
                <a:solidFill>
                  <a:schemeClr val="bg1"/>
                </a:solidFill>
              </a:rPr>
              <a:t>Imagine Learning</a:t>
            </a:r>
          </a:p>
          <a:p>
            <a:r>
              <a:rPr lang="en-US">
                <a:solidFill>
                  <a:schemeClr val="bg1"/>
                </a:solidFill>
              </a:rPr>
              <a:t>ESOL LEVEL 1 ONLY </a:t>
            </a:r>
          </a:p>
          <a:p>
            <a:r>
              <a:rPr lang="en-US">
                <a:solidFill>
                  <a:schemeClr val="bg1"/>
                </a:solidFill>
              </a:rPr>
              <a:t>20 minutes 3 times a week </a:t>
            </a:r>
          </a:p>
        </p:txBody>
      </p:sp>
      <p:pic>
        <p:nvPicPr>
          <p:cNvPr id="8" name="Picture 7">
            <a:extLst>
              <a:ext uri="{FF2B5EF4-FFF2-40B4-BE49-F238E27FC236}">
                <a16:creationId xmlns:a16="http://schemas.microsoft.com/office/drawing/2014/main" id="{1AE8B2C1-FC11-4B99-8AEB-628FD07C09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4720134"/>
            <a:ext cx="2536287" cy="2146333"/>
          </a:xfrm>
          <a:prstGeom prst="rect">
            <a:avLst/>
          </a:prstGeom>
        </p:spPr>
      </p:pic>
      <p:sp>
        <p:nvSpPr>
          <p:cNvPr id="3" name="Oval 2">
            <a:extLst>
              <a:ext uri="{FF2B5EF4-FFF2-40B4-BE49-F238E27FC236}">
                <a16:creationId xmlns:a16="http://schemas.microsoft.com/office/drawing/2014/main" id="{5085C3BC-98CB-4918-85C7-724071996E36}"/>
              </a:ext>
            </a:extLst>
          </p:cNvPr>
          <p:cNvSpPr/>
          <p:nvPr/>
        </p:nvSpPr>
        <p:spPr>
          <a:xfrm>
            <a:off x="3389058" y="1699968"/>
            <a:ext cx="2971800" cy="171400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a:t>Check the home learning folders daily! </a:t>
            </a:r>
          </a:p>
        </p:txBody>
      </p:sp>
    </p:spTree>
    <p:extLst>
      <p:ext uri="{BB962C8B-B14F-4D97-AF65-F5344CB8AC3E}">
        <p14:creationId xmlns:p14="http://schemas.microsoft.com/office/powerpoint/2010/main" val="319609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rawing, soup, food&#10;&#10;Description automatically generated">
            <a:extLst>
              <a:ext uri="{FF2B5EF4-FFF2-40B4-BE49-F238E27FC236}">
                <a16:creationId xmlns:a16="http://schemas.microsoft.com/office/drawing/2014/main" id="{0CCA83F8-F78C-4B8C-A552-80A6D14239B4}"/>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5748337" y="76200"/>
            <a:ext cx="1338263" cy="1338263"/>
          </a:xfrm>
          <a:prstGeom prst="ellipse">
            <a:avLst/>
          </a:prstGeom>
          <a:ln>
            <a:noFill/>
          </a:ln>
          <a:effectLst>
            <a:softEdge rad="112500"/>
          </a:effectLst>
        </p:spPr>
      </p:pic>
      <p:sp>
        <p:nvSpPr>
          <p:cNvPr id="2" name="Title 1"/>
          <p:cNvSpPr>
            <a:spLocks noGrp="1"/>
          </p:cNvSpPr>
          <p:nvPr>
            <p:ph type="title"/>
          </p:nvPr>
        </p:nvSpPr>
        <p:spPr/>
        <p:txBody>
          <a:bodyPr/>
          <a:lstStyle/>
          <a:p>
            <a:r>
              <a:rPr lang="en-US">
                <a:solidFill>
                  <a:schemeClr val="tx2"/>
                </a:solidFill>
              </a:rPr>
              <a:t>Homework</a:t>
            </a:r>
          </a:p>
        </p:txBody>
      </p:sp>
      <p:sp>
        <p:nvSpPr>
          <p:cNvPr id="9" name="TextBox 8">
            <a:extLst>
              <a:ext uri="{FF2B5EF4-FFF2-40B4-BE49-F238E27FC236}">
                <a16:creationId xmlns:a16="http://schemas.microsoft.com/office/drawing/2014/main" id="{1689AE8D-945D-482B-B6E8-BD5966D6769C}"/>
              </a:ext>
            </a:extLst>
          </p:cNvPr>
          <p:cNvSpPr txBox="1"/>
          <p:nvPr/>
        </p:nvSpPr>
        <p:spPr>
          <a:xfrm>
            <a:off x="224916" y="1388394"/>
            <a:ext cx="6328284" cy="307777"/>
          </a:xfrm>
          <a:prstGeom prst="rect">
            <a:avLst/>
          </a:prstGeom>
          <a:noFill/>
        </p:spPr>
        <p:txBody>
          <a:bodyPr wrap="square">
            <a:spAutoFit/>
          </a:bodyPr>
          <a:lstStyle/>
          <a:p>
            <a:pPr>
              <a:spcBef>
                <a:spcPct val="20000"/>
              </a:spcBef>
            </a:pPr>
            <a:endParaRPr lang="en-US" sz="1400"/>
          </a:p>
        </p:txBody>
      </p:sp>
      <p:pic>
        <p:nvPicPr>
          <p:cNvPr id="4" name="Picture 3">
            <a:extLst>
              <a:ext uri="{FF2B5EF4-FFF2-40B4-BE49-F238E27FC236}">
                <a16:creationId xmlns:a16="http://schemas.microsoft.com/office/drawing/2014/main" id="{B91D487C-7981-97CF-BDD0-28BEDDAB2370}"/>
              </a:ext>
            </a:extLst>
          </p:cNvPr>
          <p:cNvPicPr>
            <a:picLocks noChangeAspect="1"/>
          </p:cNvPicPr>
          <p:nvPr/>
        </p:nvPicPr>
        <p:blipFill>
          <a:blip r:embed="rId3"/>
          <a:stretch>
            <a:fillRect/>
          </a:stretch>
        </p:blipFill>
        <p:spPr>
          <a:xfrm>
            <a:off x="303599" y="2124112"/>
            <a:ext cx="7346022" cy="300275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1" name="Arrow: Left 10">
            <a:extLst>
              <a:ext uri="{FF2B5EF4-FFF2-40B4-BE49-F238E27FC236}">
                <a16:creationId xmlns:a16="http://schemas.microsoft.com/office/drawing/2014/main" id="{012FC753-345A-70E9-70D8-7A9FC3BDD105}"/>
              </a:ext>
            </a:extLst>
          </p:cNvPr>
          <p:cNvSpPr/>
          <p:nvPr/>
        </p:nvSpPr>
        <p:spPr>
          <a:xfrm rot="18926090">
            <a:off x="2993752" y="1428817"/>
            <a:ext cx="1965713" cy="104523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HFW of the Week</a:t>
            </a:r>
          </a:p>
        </p:txBody>
      </p:sp>
      <p:sp>
        <p:nvSpPr>
          <p:cNvPr id="12" name="Arrow: Left 11">
            <a:extLst>
              <a:ext uri="{FF2B5EF4-FFF2-40B4-BE49-F238E27FC236}">
                <a16:creationId xmlns:a16="http://schemas.microsoft.com/office/drawing/2014/main" id="{417ACA59-CDD2-4CDE-CA8E-E5B47CC50D62}"/>
              </a:ext>
            </a:extLst>
          </p:cNvPr>
          <p:cNvSpPr/>
          <p:nvPr/>
        </p:nvSpPr>
        <p:spPr>
          <a:xfrm rot="19018707">
            <a:off x="6959978" y="1349193"/>
            <a:ext cx="2026668" cy="112189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Letter(s) of the Week</a:t>
            </a:r>
          </a:p>
        </p:txBody>
      </p:sp>
      <p:sp>
        <p:nvSpPr>
          <p:cNvPr id="15" name="Arrow: Left 14">
            <a:extLst>
              <a:ext uri="{FF2B5EF4-FFF2-40B4-BE49-F238E27FC236}">
                <a16:creationId xmlns:a16="http://schemas.microsoft.com/office/drawing/2014/main" id="{F17F0930-2506-FEE4-5994-95B3A7696BF3}"/>
              </a:ext>
            </a:extLst>
          </p:cNvPr>
          <p:cNvSpPr/>
          <p:nvPr/>
        </p:nvSpPr>
        <p:spPr>
          <a:xfrm rot="641175">
            <a:off x="7110033" y="3989930"/>
            <a:ext cx="2026668" cy="93926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Join Padlet</a:t>
            </a:r>
          </a:p>
        </p:txBody>
      </p:sp>
    </p:spTree>
    <p:extLst>
      <p:ext uri="{BB962C8B-B14F-4D97-AF65-F5344CB8AC3E}">
        <p14:creationId xmlns:p14="http://schemas.microsoft.com/office/powerpoint/2010/main" val="15553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rawing, soup, food&#10;&#10;Description automatically generated">
            <a:extLst>
              <a:ext uri="{FF2B5EF4-FFF2-40B4-BE49-F238E27FC236}">
                <a16:creationId xmlns:a16="http://schemas.microsoft.com/office/drawing/2014/main" id="{0CCA83F8-F78C-4B8C-A552-80A6D14239B4}"/>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5748337" y="76200"/>
            <a:ext cx="1338263" cy="1338263"/>
          </a:xfrm>
          <a:prstGeom prst="ellipse">
            <a:avLst/>
          </a:prstGeom>
          <a:ln>
            <a:noFill/>
          </a:ln>
          <a:effectLst>
            <a:softEdge rad="112500"/>
          </a:effectLst>
        </p:spPr>
      </p:pic>
      <p:sp>
        <p:nvSpPr>
          <p:cNvPr id="2" name="Title 1"/>
          <p:cNvSpPr>
            <a:spLocks noGrp="1"/>
          </p:cNvSpPr>
          <p:nvPr>
            <p:ph type="title"/>
          </p:nvPr>
        </p:nvSpPr>
        <p:spPr/>
        <p:txBody>
          <a:bodyPr>
            <a:normAutofit fontScale="90000"/>
          </a:bodyPr>
          <a:lstStyle/>
          <a:p>
            <a:r>
              <a:rPr lang="en-US">
                <a:solidFill>
                  <a:schemeClr val="tx2"/>
                </a:solidFill>
              </a:rPr>
              <a:t>Communication and Class Management</a:t>
            </a:r>
          </a:p>
        </p:txBody>
      </p:sp>
      <p:sp>
        <p:nvSpPr>
          <p:cNvPr id="9" name="TextBox 8">
            <a:extLst>
              <a:ext uri="{FF2B5EF4-FFF2-40B4-BE49-F238E27FC236}">
                <a16:creationId xmlns:a16="http://schemas.microsoft.com/office/drawing/2014/main" id="{1689AE8D-945D-482B-B6E8-BD5966D6769C}"/>
              </a:ext>
            </a:extLst>
          </p:cNvPr>
          <p:cNvSpPr txBox="1"/>
          <p:nvPr/>
        </p:nvSpPr>
        <p:spPr>
          <a:xfrm>
            <a:off x="224916" y="1388394"/>
            <a:ext cx="6328284" cy="307777"/>
          </a:xfrm>
          <a:prstGeom prst="rect">
            <a:avLst/>
          </a:prstGeom>
          <a:noFill/>
        </p:spPr>
        <p:txBody>
          <a:bodyPr wrap="square">
            <a:spAutoFit/>
          </a:bodyPr>
          <a:lstStyle/>
          <a:p>
            <a:pPr>
              <a:spcBef>
                <a:spcPct val="20000"/>
              </a:spcBef>
            </a:pPr>
            <a:endParaRPr lang="en-US" sz="1400"/>
          </a:p>
        </p:txBody>
      </p:sp>
      <p:pic>
        <p:nvPicPr>
          <p:cNvPr id="8" name="Picture 7">
            <a:extLst>
              <a:ext uri="{FF2B5EF4-FFF2-40B4-BE49-F238E27FC236}">
                <a16:creationId xmlns:a16="http://schemas.microsoft.com/office/drawing/2014/main" id="{01F04FD3-A0E4-A9C5-8042-C088574FE2A2}"/>
              </a:ext>
            </a:extLst>
          </p:cNvPr>
          <p:cNvPicPr>
            <a:picLocks noChangeAspect="1"/>
          </p:cNvPicPr>
          <p:nvPr/>
        </p:nvPicPr>
        <p:blipFill>
          <a:blip r:embed="rId3"/>
          <a:stretch>
            <a:fillRect/>
          </a:stretch>
        </p:blipFill>
        <p:spPr>
          <a:xfrm>
            <a:off x="493160" y="3808653"/>
            <a:ext cx="6328284" cy="26803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A cartoon character with a black band on its head">
            <a:extLst>
              <a:ext uri="{FF2B5EF4-FFF2-40B4-BE49-F238E27FC236}">
                <a16:creationId xmlns:a16="http://schemas.microsoft.com/office/drawing/2014/main" id="{C26585F5-5929-71E2-9524-25E4BF0DB1E5}"/>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602768" y="1611978"/>
            <a:ext cx="4407613" cy="23139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31437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rawing, soup, food&#10;&#10;Description automatically generated">
            <a:extLst>
              <a:ext uri="{FF2B5EF4-FFF2-40B4-BE49-F238E27FC236}">
                <a16:creationId xmlns:a16="http://schemas.microsoft.com/office/drawing/2014/main" id="{0CCA83F8-F78C-4B8C-A552-80A6D14239B4}"/>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5748337" y="76200"/>
            <a:ext cx="1338263" cy="1338263"/>
          </a:xfrm>
          <a:prstGeom prst="ellipse">
            <a:avLst/>
          </a:prstGeom>
          <a:ln>
            <a:noFill/>
          </a:ln>
          <a:effectLst>
            <a:softEdge rad="112500"/>
          </a:effectLst>
        </p:spPr>
      </p:pic>
      <p:sp>
        <p:nvSpPr>
          <p:cNvPr id="2" name="Title 1"/>
          <p:cNvSpPr>
            <a:spLocks noGrp="1"/>
          </p:cNvSpPr>
          <p:nvPr>
            <p:ph type="title"/>
          </p:nvPr>
        </p:nvSpPr>
        <p:spPr/>
        <p:txBody>
          <a:bodyPr/>
          <a:lstStyle/>
          <a:p>
            <a:r>
              <a:rPr lang="en-US">
                <a:solidFill>
                  <a:schemeClr val="tx2"/>
                </a:solidFill>
              </a:rPr>
              <a:t>Testing</a:t>
            </a:r>
          </a:p>
        </p:txBody>
      </p:sp>
      <p:sp>
        <p:nvSpPr>
          <p:cNvPr id="9" name="TextBox 8">
            <a:extLst>
              <a:ext uri="{FF2B5EF4-FFF2-40B4-BE49-F238E27FC236}">
                <a16:creationId xmlns:a16="http://schemas.microsoft.com/office/drawing/2014/main" id="{1689AE8D-945D-482B-B6E8-BD5966D6769C}"/>
              </a:ext>
            </a:extLst>
          </p:cNvPr>
          <p:cNvSpPr txBox="1"/>
          <p:nvPr/>
        </p:nvSpPr>
        <p:spPr>
          <a:xfrm>
            <a:off x="224916" y="1388394"/>
            <a:ext cx="6328284" cy="307777"/>
          </a:xfrm>
          <a:prstGeom prst="rect">
            <a:avLst/>
          </a:prstGeom>
          <a:noFill/>
        </p:spPr>
        <p:txBody>
          <a:bodyPr wrap="square">
            <a:spAutoFit/>
          </a:bodyPr>
          <a:lstStyle/>
          <a:p>
            <a:pPr>
              <a:spcBef>
                <a:spcPct val="20000"/>
              </a:spcBef>
            </a:pPr>
            <a:endParaRPr lang="en-US" sz="1400"/>
          </a:p>
        </p:txBody>
      </p:sp>
      <p:sp>
        <p:nvSpPr>
          <p:cNvPr id="7" name="TextBox 6">
            <a:extLst>
              <a:ext uri="{FF2B5EF4-FFF2-40B4-BE49-F238E27FC236}">
                <a16:creationId xmlns:a16="http://schemas.microsoft.com/office/drawing/2014/main" id="{D13C0BBB-736C-407E-B11D-A2069DB625C8}"/>
              </a:ext>
            </a:extLst>
          </p:cNvPr>
          <p:cNvSpPr txBox="1"/>
          <p:nvPr/>
        </p:nvSpPr>
        <p:spPr>
          <a:xfrm>
            <a:off x="380998" y="1431396"/>
            <a:ext cx="6498104" cy="4880310"/>
          </a:xfrm>
          <a:prstGeom prst="rect">
            <a:avLst/>
          </a:prstGeom>
          <a:noFill/>
        </p:spPr>
        <p:txBody>
          <a:bodyPr wrap="square" lIns="91440" tIns="45720" rIns="91440" bIns="45720" anchor="t">
            <a:spAutoFit/>
          </a:bodyPr>
          <a:lstStyle/>
          <a:p>
            <a:pPr marR="0">
              <a:spcBef>
                <a:spcPts val="0"/>
              </a:spcBef>
              <a:spcAft>
                <a:spcPts val="0"/>
              </a:spcAft>
            </a:pPr>
            <a:r>
              <a:rPr lang="en-US" b="1" u="sng"/>
              <a:t>FAST Testing – (computer based)</a:t>
            </a:r>
            <a:endParaRPr lang="en-US" sz="900">
              <a:effectLst/>
              <a:latin typeface="Times New Roman" panose="02020603050405020304" pitchFamily="18" charset="0"/>
              <a:ea typeface="Times New Roman" panose="02020603050405020304" pitchFamily="18" charset="0"/>
            </a:endParaRPr>
          </a:p>
          <a:p>
            <a:pPr marL="0" marR="0">
              <a:lnSpc>
                <a:spcPct val="110000"/>
              </a:lnSpc>
              <a:spcBef>
                <a:spcPts val="1000"/>
              </a:spcBef>
              <a:spcAft>
                <a:spcPts val="0"/>
              </a:spcAft>
            </a:pPr>
            <a:r>
              <a:rPr lang="en-US" sz="1400" b="1"/>
              <a:t>Florida Assessment of Student Thinking, or F.A.S.T., refers to the new Coordinated Screening and Progress Monitoring (CSPM) System assessments, which are aligned to the Benchmarks in Excellent Student Thinking (B.E.S.T.) Standards.</a:t>
            </a:r>
          </a:p>
          <a:p>
            <a:pPr marL="285750" indent="-285750">
              <a:lnSpc>
                <a:spcPct val="110000"/>
              </a:lnSpc>
              <a:buFont typeface="Arial" panose="020B0604020202020204" pitchFamily="34" charset="0"/>
              <a:buChar char="•"/>
            </a:pPr>
            <a:r>
              <a:rPr lang="en-US">
                <a:ea typeface="+mn-lt"/>
                <a:cs typeface="+mn-lt"/>
              </a:rPr>
              <a:t>FAST assessments will be administered three times per year.  </a:t>
            </a:r>
          </a:p>
          <a:p>
            <a:pPr marL="285750" indent="-285750">
              <a:lnSpc>
                <a:spcPct val="110000"/>
              </a:lnSpc>
              <a:buFont typeface="Arial" panose="020B0604020202020204" pitchFamily="34" charset="0"/>
              <a:buChar char="•"/>
            </a:pPr>
            <a:r>
              <a:rPr lang="en-US">
                <a:ea typeface="+mn-lt"/>
                <a:cs typeface="+mn-lt"/>
              </a:rPr>
              <a:t>1st FAST Gr. K September 10-15, 2025 </a:t>
            </a:r>
          </a:p>
          <a:p>
            <a:pPr>
              <a:lnSpc>
                <a:spcPct val="110000"/>
              </a:lnSpc>
            </a:pPr>
            <a:endParaRPr lang="en-US">
              <a:ea typeface="Tahoma"/>
              <a:cs typeface="Tahoma"/>
            </a:endParaRPr>
          </a:p>
          <a:p>
            <a:pPr marR="0">
              <a:spcBef>
                <a:spcPts val="0"/>
              </a:spcBef>
              <a:spcAft>
                <a:spcPts val="0"/>
              </a:spcAft>
            </a:pPr>
            <a:r>
              <a:rPr lang="en-US"/>
              <a:t>Sample test items: </a:t>
            </a:r>
            <a:r>
              <a:rPr lang="en-US">
                <a:solidFill>
                  <a:srgbClr val="FF0000"/>
                </a:solidFill>
                <a:hlinkClick r:id="rId3">
                  <a:extLst>
                    <a:ext uri="{A12FA001-AC4F-418D-AE19-62706E023703}">
                      <ahyp:hlinkClr xmlns:ahyp="http://schemas.microsoft.com/office/drawing/2018/hyperlinkcolor" val="tx"/>
                    </a:ext>
                  </a:extLst>
                </a:hlinkClick>
              </a:rPr>
              <a:t>https://flfast.org/resources/renaissance-star/renaissance-star</a:t>
            </a:r>
            <a:r>
              <a:rPr lang="en-US">
                <a:solidFill>
                  <a:srgbClr val="FF0000"/>
                </a:solidFill>
              </a:rPr>
              <a:t> </a:t>
            </a:r>
          </a:p>
          <a:p>
            <a:pPr marR="0">
              <a:spcBef>
                <a:spcPts val="0"/>
              </a:spcBef>
              <a:spcAft>
                <a:spcPts val="0"/>
              </a:spcAft>
            </a:pPr>
            <a:endParaRPr lang="en-US"/>
          </a:p>
          <a:p>
            <a:pPr marR="0">
              <a:spcBef>
                <a:spcPts val="0"/>
              </a:spcBef>
              <a:spcAft>
                <a:spcPts val="0"/>
              </a:spcAft>
            </a:pPr>
            <a:r>
              <a:rPr lang="en-US" b="1" u="sng"/>
              <a:t>iReady – (computer based)</a:t>
            </a:r>
          </a:p>
          <a:p>
            <a:pPr marL="285750" indent="-285750">
              <a:buFont typeface="Arial" panose="020B0604020202020204" pitchFamily="34" charset="0"/>
              <a:buChar char="•"/>
            </a:pPr>
            <a:r>
              <a:rPr lang="en-US"/>
              <a:t>Assessed 2 times a year beginning in October.</a:t>
            </a:r>
            <a:endParaRPr lang="en-US">
              <a:ea typeface="Tahoma"/>
              <a:cs typeface="Tahoma"/>
            </a:endParaRPr>
          </a:p>
          <a:p>
            <a:pPr marR="0">
              <a:spcBef>
                <a:spcPts val="0"/>
              </a:spcBef>
              <a:spcAft>
                <a:spcPts val="0"/>
              </a:spcAft>
            </a:pPr>
            <a:endParaRPr lang="en-US"/>
          </a:p>
          <a:p>
            <a:pPr marR="0">
              <a:spcBef>
                <a:spcPts val="0"/>
              </a:spcBef>
              <a:spcAft>
                <a:spcPts val="0"/>
              </a:spcAft>
            </a:pPr>
            <a:endParaRPr lang="en-US"/>
          </a:p>
          <a:p>
            <a:endParaRPr lang="en-US"/>
          </a:p>
        </p:txBody>
      </p:sp>
      <p:sp>
        <p:nvSpPr>
          <p:cNvPr id="11" name="TextBox 10">
            <a:extLst>
              <a:ext uri="{FF2B5EF4-FFF2-40B4-BE49-F238E27FC236}">
                <a16:creationId xmlns:a16="http://schemas.microsoft.com/office/drawing/2014/main" id="{86657CF5-F548-5E53-9377-28CF740DA187}"/>
              </a:ext>
            </a:extLst>
          </p:cNvPr>
          <p:cNvSpPr txBox="1"/>
          <p:nvPr/>
        </p:nvSpPr>
        <p:spPr>
          <a:xfrm>
            <a:off x="6573222" y="5027474"/>
            <a:ext cx="2587446" cy="1754326"/>
          </a:xfrm>
          <a:prstGeom prst="rect">
            <a:avLst/>
          </a:prstGeom>
          <a:solidFill>
            <a:schemeClr val="bg1"/>
          </a:solidFill>
          <a:ln w="76200">
            <a:solidFill>
              <a:srgbClr val="091625"/>
            </a:solidFill>
          </a:ln>
        </p:spPr>
        <p:txBody>
          <a:bodyPr wrap="square" rtlCol="0">
            <a:spAutoFit/>
          </a:bodyPr>
          <a:lstStyle/>
          <a:p>
            <a:r>
              <a:rPr lang="en-US"/>
              <a:t>WIRED Headphones are needed for these tests! </a:t>
            </a:r>
          </a:p>
          <a:p>
            <a:endParaRPr lang="en-US"/>
          </a:p>
          <a:p>
            <a:endParaRPr lang="en-US"/>
          </a:p>
          <a:p>
            <a:endParaRPr lang="en-US"/>
          </a:p>
        </p:txBody>
      </p:sp>
      <p:pic>
        <p:nvPicPr>
          <p:cNvPr id="15" name="Picture 14" descr="A close-up of a pair of headphones&#10;&#10;Description automatically generated">
            <a:extLst>
              <a:ext uri="{FF2B5EF4-FFF2-40B4-BE49-F238E27FC236}">
                <a16:creationId xmlns:a16="http://schemas.microsoft.com/office/drawing/2014/main" id="{01E3DDFC-A4F5-A22D-F1B0-1DC5E8E3248F}"/>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035184" y="5800053"/>
            <a:ext cx="1058311" cy="793303"/>
          </a:xfrm>
          <a:prstGeom prst="rect">
            <a:avLst/>
          </a:prstGeom>
        </p:spPr>
      </p:pic>
    </p:spTree>
    <p:extLst>
      <p:ext uri="{BB962C8B-B14F-4D97-AF65-F5344CB8AC3E}">
        <p14:creationId xmlns:p14="http://schemas.microsoft.com/office/powerpoint/2010/main" val="14765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rawing, soup, food&#10;&#10;Description automatically generated">
            <a:extLst>
              <a:ext uri="{FF2B5EF4-FFF2-40B4-BE49-F238E27FC236}">
                <a16:creationId xmlns:a16="http://schemas.microsoft.com/office/drawing/2014/main" id="{0CCA83F8-F78C-4B8C-A552-80A6D14239B4}"/>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5748337" y="76200"/>
            <a:ext cx="1338263" cy="1338263"/>
          </a:xfrm>
          <a:prstGeom prst="ellipse">
            <a:avLst/>
          </a:prstGeom>
          <a:ln>
            <a:noFill/>
          </a:ln>
          <a:effectLst>
            <a:softEdge rad="112500"/>
          </a:effectLst>
        </p:spPr>
      </p:pic>
      <p:sp>
        <p:nvSpPr>
          <p:cNvPr id="2" name="Title 1"/>
          <p:cNvSpPr>
            <a:spLocks noGrp="1"/>
          </p:cNvSpPr>
          <p:nvPr>
            <p:ph type="title"/>
          </p:nvPr>
        </p:nvSpPr>
        <p:spPr/>
        <p:txBody>
          <a:bodyPr>
            <a:normAutofit/>
          </a:bodyPr>
          <a:lstStyle/>
          <a:p>
            <a:r>
              <a:rPr lang="en-US">
                <a:solidFill>
                  <a:schemeClr val="tx2"/>
                </a:solidFill>
              </a:rPr>
              <a:t>Student/Parent Portal</a:t>
            </a:r>
          </a:p>
        </p:txBody>
      </p:sp>
      <p:sp>
        <p:nvSpPr>
          <p:cNvPr id="9" name="TextBox 8">
            <a:extLst>
              <a:ext uri="{FF2B5EF4-FFF2-40B4-BE49-F238E27FC236}">
                <a16:creationId xmlns:a16="http://schemas.microsoft.com/office/drawing/2014/main" id="{1689AE8D-945D-482B-B6E8-BD5966D6769C}"/>
              </a:ext>
            </a:extLst>
          </p:cNvPr>
          <p:cNvSpPr txBox="1"/>
          <p:nvPr/>
        </p:nvSpPr>
        <p:spPr>
          <a:xfrm>
            <a:off x="304800" y="2438400"/>
            <a:ext cx="6328284" cy="307777"/>
          </a:xfrm>
          <a:prstGeom prst="rect">
            <a:avLst/>
          </a:prstGeom>
          <a:noFill/>
        </p:spPr>
        <p:txBody>
          <a:bodyPr wrap="square">
            <a:spAutoFit/>
          </a:bodyPr>
          <a:lstStyle/>
          <a:p>
            <a:pPr>
              <a:spcBef>
                <a:spcPct val="20000"/>
              </a:spcBef>
            </a:pPr>
            <a:endParaRPr lang="en-US" sz="1400"/>
          </a:p>
        </p:txBody>
      </p:sp>
      <p:sp>
        <p:nvSpPr>
          <p:cNvPr id="15" name="TextBox 14">
            <a:extLst>
              <a:ext uri="{FF2B5EF4-FFF2-40B4-BE49-F238E27FC236}">
                <a16:creationId xmlns:a16="http://schemas.microsoft.com/office/drawing/2014/main" id="{0DFDC977-5C14-4993-A96D-496714A3D13C}"/>
              </a:ext>
            </a:extLst>
          </p:cNvPr>
          <p:cNvSpPr txBox="1"/>
          <p:nvPr/>
        </p:nvSpPr>
        <p:spPr>
          <a:xfrm>
            <a:off x="304799" y="5070773"/>
            <a:ext cx="6490699" cy="646331"/>
          </a:xfrm>
          <a:prstGeom prst="rect">
            <a:avLst/>
          </a:prstGeom>
          <a:solidFill>
            <a:schemeClr val="tx2">
              <a:lumMod val="50000"/>
            </a:schemeClr>
          </a:solidFill>
        </p:spPr>
        <p:txBody>
          <a:bodyPr wrap="square">
            <a:spAutoFit/>
          </a:bodyPr>
          <a:lstStyle/>
          <a:p>
            <a:r>
              <a:rPr lang="en-US" b="1">
                <a:solidFill>
                  <a:schemeClr val="bg1"/>
                </a:solidFill>
              </a:rPr>
              <a:t>Access </a:t>
            </a:r>
            <a:r>
              <a:rPr lang="en-US" b="1" err="1">
                <a:solidFill>
                  <a:schemeClr val="bg1"/>
                </a:solidFill>
              </a:rPr>
              <a:t>iReady</a:t>
            </a:r>
            <a:r>
              <a:rPr lang="en-US" b="1">
                <a:solidFill>
                  <a:schemeClr val="bg1"/>
                </a:solidFill>
              </a:rPr>
              <a:t>, Imagine Learning, Gradebook, </a:t>
            </a:r>
            <a:r>
              <a:rPr lang="en-US" b="1" err="1">
                <a:solidFill>
                  <a:schemeClr val="bg1"/>
                </a:solidFill>
              </a:rPr>
              <a:t>MyON</a:t>
            </a:r>
            <a:r>
              <a:rPr lang="en-US" b="1">
                <a:solidFill>
                  <a:schemeClr val="bg1"/>
                </a:solidFill>
              </a:rPr>
              <a:t> and other resources through the Student Portal.</a:t>
            </a:r>
            <a:endParaRPr lang="en-US">
              <a:solidFill>
                <a:schemeClr val="bg1"/>
              </a:solidFill>
            </a:endParaRPr>
          </a:p>
        </p:txBody>
      </p:sp>
      <p:sp>
        <p:nvSpPr>
          <p:cNvPr id="3" name="TextBox 2">
            <a:extLst>
              <a:ext uri="{FF2B5EF4-FFF2-40B4-BE49-F238E27FC236}">
                <a16:creationId xmlns:a16="http://schemas.microsoft.com/office/drawing/2014/main" id="{0563F11E-7C4F-312A-63BB-D5F3F43BAC5E}"/>
              </a:ext>
            </a:extLst>
          </p:cNvPr>
          <p:cNvSpPr txBox="1"/>
          <p:nvPr/>
        </p:nvSpPr>
        <p:spPr>
          <a:xfrm>
            <a:off x="304799" y="5834074"/>
            <a:ext cx="6490699" cy="646331"/>
          </a:xfrm>
          <a:prstGeom prst="rect">
            <a:avLst/>
          </a:prstGeom>
          <a:solidFill>
            <a:schemeClr val="tx2">
              <a:lumMod val="50000"/>
            </a:schemeClr>
          </a:solidFill>
        </p:spPr>
        <p:txBody>
          <a:bodyPr wrap="square">
            <a:spAutoFit/>
          </a:bodyPr>
          <a:lstStyle/>
          <a:p>
            <a:r>
              <a:rPr lang="en-US" sz="1200" b="1">
                <a:solidFill>
                  <a:schemeClr val="bg1"/>
                </a:solidFill>
              </a:rPr>
              <a:t>Report cards will only be available through the Parent Portal. </a:t>
            </a:r>
          </a:p>
          <a:p>
            <a:endParaRPr lang="en-US" sz="1200" b="1">
              <a:solidFill>
                <a:schemeClr val="bg1"/>
              </a:solidFill>
            </a:endParaRPr>
          </a:p>
          <a:p>
            <a:r>
              <a:rPr lang="en-US" sz="1200" b="1">
                <a:solidFill>
                  <a:schemeClr val="bg1"/>
                </a:solidFill>
              </a:rPr>
              <a:t>All field trips will be paid through the OSP system on the Parent Portal. </a:t>
            </a:r>
            <a:endParaRPr lang="en-US" sz="1200">
              <a:solidFill>
                <a:schemeClr val="bg1"/>
              </a:solidFill>
            </a:endParaRPr>
          </a:p>
        </p:txBody>
      </p:sp>
      <p:pic>
        <p:nvPicPr>
          <p:cNvPr id="6" name="Picture 5" descr="A screenshot of a school&#10;&#10;AI-generated content may be incorrect.">
            <a:extLst>
              <a:ext uri="{FF2B5EF4-FFF2-40B4-BE49-F238E27FC236}">
                <a16:creationId xmlns:a16="http://schemas.microsoft.com/office/drawing/2014/main" id="{D4A28F13-C979-9603-6814-4D2C0B4C17EF}"/>
              </a:ext>
            </a:extLst>
          </p:cNvPr>
          <p:cNvPicPr>
            <a:picLocks noChangeAspect="1"/>
          </p:cNvPicPr>
          <p:nvPr/>
        </p:nvPicPr>
        <p:blipFill>
          <a:blip r:embed="rId3"/>
          <a:stretch>
            <a:fillRect/>
          </a:stretch>
        </p:blipFill>
        <p:spPr>
          <a:xfrm>
            <a:off x="867507" y="1902094"/>
            <a:ext cx="5662247" cy="2772457"/>
          </a:xfrm>
          <a:prstGeom prst="rect">
            <a:avLst/>
          </a:prstGeom>
        </p:spPr>
      </p:pic>
      <p:sp>
        <p:nvSpPr>
          <p:cNvPr id="14" name="Arrow: Right 13">
            <a:extLst>
              <a:ext uri="{FF2B5EF4-FFF2-40B4-BE49-F238E27FC236}">
                <a16:creationId xmlns:a16="http://schemas.microsoft.com/office/drawing/2014/main" id="{8A347694-EFAB-4CAD-A575-91FB0CFC14FC}"/>
              </a:ext>
            </a:extLst>
          </p:cNvPr>
          <p:cNvSpPr/>
          <p:nvPr/>
        </p:nvSpPr>
        <p:spPr>
          <a:xfrm rot="8583396">
            <a:off x="4686126" y="1495254"/>
            <a:ext cx="1037493" cy="446842"/>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176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81F340-54FB-48B7-AC09-93076441D294}"/>
              </a:ext>
            </a:extLst>
          </p:cNvPr>
          <p:cNvSpPr>
            <a:spLocks noGrp="1"/>
          </p:cNvSpPr>
          <p:nvPr>
            <p:ph type="title"/>
          </p:nvPr>
        </p:nvSpPr>
        <p:spPr>
          <a:xfrm>
            <a:off x="304800" y="533400"/>
            <a:ext cx="6781800" cy="792162"/>
          </a:xfrm>
        </p:spPr>
        <p:txBody>
          <a:bodyPr/>
          <a:lstStyle/>
          <a:p>
            <a:r>
              <a:rPr lang="en-US">
                <a:solidFill>
                  <a:schemeClr val="tx2"/>
                </a:solidFill>
              </a:rPr>
              <a:t>Welcome Message</a:t>
            </a:r>
          </a:p>
        </p:txBody>
      </p:sp>
      <p:pic>
        <p:nvPicPr>
          <p:cNvPr id="2" name="Online Media 1" title="OPEN HOUSE  25 26">
            <a:hlinkClick r:id="" action="ppaction://media"/>
            <a:extLst>
              <a:ext uri="{FF2B5EF4-FFF2-40B4-BE49-F238E27FC236}">
                <a16:creationId xmlns:a16="http://schemas.microsoft.com/office/drawing/2014/main" id="{30124CD0-2654-7405-0C6C-0FB7ED4C1DF6}"/>
              </a:ext>
            </a:extLst>
          </p:cNvPr>
          <p:cNvPicPr>
            <a:picLocks noRot="1" noChangeAspect="1"/>
          </p:cNvPicPr>
          <p:nvPr>
            <a:videoFile r:link="rId1"/>
          </p:nvPr>
        </p:nvPicPr>
        <p:blipFill>
          <a:blip r:embed="rId3"/>
          <a:stretch>
            <a:fillRect/>
          </a:stretch>
        </p:blipFill>
        <p:spPr>
          <a:xfrm>
            <a:off x="387096" y="1528381"/>
            <a:ext cx="6225714" cy="3517096"/>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32802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9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rawing, soup, food&#10;&#10;Description automatically generated">
            <a:extLst>
              <a:ext uri="{FF2B5EF4-FFF2-40B4-BE49-F238E27FC236}">
                <a16:creationId xmlns:a16="http://schemas.microsoft.com/office/drawing/2014/main" id="{0CCA83F8-F78C-4B8C-A552-80A6D14239B4}"/>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5748337" y="76200"/>
            <a:ext cx="1338263" cy="1338263"/>
          </a:xfrm>
          <a:prstGeom prst="ellipse">
            <a:avLst/>
          </a:prstGeom>
          <a:ln>
            <a:noFill/>
          </a:ln>
          <a:effectLst>
            <a:softEdge rad="112500"/>
          </a:effectLst>
        </p:spPr>
      </p:pic>
      <p:sp>
        <p:nvSpPr>
          <p:cNvPr id="2" name="Title 1"/>
          <p:cNvSpPr>
            <a:spLocks noGrp="1"/>
          </p:cNvSpPr>
          <p:nvPr>
            <p:ph type="title"/>
          </p:nvPr>
        </p:nvSpPr>
        <p:spPr>
          <a:xfrm>
            <a:off x="78042" y="533400"/>
            <a:ext cx="6781800" cy="792162"/>
          </a:xfrm>
        </p:spPr>
        <p:txBody>
          <a:bodyPr>
            <a:normAutofit/>
          </a:bodyPr>
          <a:lstStyle/>
          <a:p>
            <a:r>
              <a:rPr lang="en-US" err="1">
                <a:solidFill>
                  <a:schemeClr val="tx2"/>
                </a:solidFill>
              </a:rPr>
              <a:t>iReady</a:t>
            </a:r>
            <a:endParaRPr lang="en-US">
              <a:solidFill>
                <a:schemeClr val="tx2"/>
              </a:solidFill>
            </a:endParaRPr>
          </a:p>
        </p:txBody>
      </p:sp>
      <p:sp>
        <p:nvSpPr>
          <p:cNvPr id="9" name="TextBox 8">
            <a:extLst>
              <a:ext uri="{FF2B5EF4-FFF2-40B4-BE49-F238E27FC236}">
                <a16:creationId xmlns:a16="http://schemas.microsoft.com/office/drawing/2014/main" id="{1689AE8D-945D-482B-B6E8-BD5966D6769C}"/>
              </a:ext>
            </a:extLst>
          </p:cNvPr>
          <p:cNvSpPr txBox="1"/>
          <p:nvPr/>
        </p:nvSpPr>
        <p:spPr>
          <a:xfrm>
            <a:off x="304800" y="2438400"/>
            <a:ext cx="6328284" cy="307777"/>
          </a:xfrm>
          <a:prstGeom prst="rect">
            <a:avLst/>
          </a:prstGeom>
          <a:noFill/>
        </p:spPr>
        <p:txBody>
          <a:bodyPr wrap="square">
            <a:spAutoFit/>
          </a:bodyPr>
          <a:lstStyle/>
          <a:p>
            <a:pPr>
              <a:spcBef>
                <a:spcPct val="20000"/>
              </a:spcBef>
            </a:pPr>
            <a:endParaRPr lang="en-US" sz="1400"/>
          </a:p>
        </p:txBody>
      </p:sp>
      <p:sp>
        <p:nvSpPr>
          <p:cNvPr id="3" name="TextBox 2">
            <a:extLst>
              <a:ext uri="{FF2B5EF4-FFF2-40B4-BE49-F238E27FC236}">
                <a16:creationId xmlns:a16="http://schemas.microsoft.com/office/drawing/2014/main" id="{76690681-BB93-7BFD-8A09-EE53B77E77F8}"/>
              </a:ext>
            </a:extLst>
          </p:cNvPr>
          <p:cNvSpPr txBox="1"/>
          <p:nvPr/>
        </p:nvSpPr>
        <p:spPr>
          <a:xfrm>
            <a:off x="34674" y="1325562"/>
            <a:ext cx="5260147" cy="1477328"/>
          </a:xfrm>
          <a:prstGeom prst="rect">
            <a:avLst/>
          </a:prstGeom>
          <a:noFill/>
        </p:spPr>
        <p:txBody>
          <a:bodyPr wrap="square">
            <a:spAutoFit/>
          </a:bodyPr>
          <a:lstStyle/>
          <a:p>
            <a:pPr marR="0">
              <a:spcBef>
                <a:spcPts val="0"/>
              </a:spcBef>
              <a:spcAft>
                <a:spcPts val="0"/>
              </a:spcAft>
            </a:pPr>
            <a:r>
              <a:rPr lang="en-US" b="1"/>
              <a:t>Step 1: Log into the Student Portal. </a:t>
            </a:r>
          </a:p>
          <a:p>
            <a:pPr marR="0">
              <a:spcBef>
                <a:spcPts val="0"/>
              </a:spcBef>
              <a:spcAft>
                <a:spcPts val="0"/>
              </a:spcAft>
            </a:pPr>
            <a:endParaRPr lang="en-US" b="1"/>
          </a:p>
          <a:p>
            <a:pPr marR="0">
              <a:spcBef>
                <a:spcPts val="0"/>
              </a:spcBef>
              <a:spcAft>
                <a:spcPts val="0"/>
              </a:spcAft>
            </a:pPr>
            <a:endParaRPr lang="en-US"/>
          </a:p>
          <a:p>
            <a:pPr marR="0">
              <a:spcBef>
                <a:spcPts val="0"/>
              </a:spcBef>
              <a:spcAft>
                <a:spcPts val="0"/>
              </a:spcAft>
            </a:pPr>
            <a:endParaRPr lang="en-US"/>
          </a:p>
          <a:p>
            <a:endParaRPr lang="en-US"/>
          </a:p>
        </p:txBody>
      </p:sp>
      <p:pic>
        <p:nvPicPr>
          <p:cNvPr id="7" name="Picture 6">
            <a:extLst>
              <a:ext uri="{FF2B5EF4-FFF2-40B4-BE49-F238E27FC236}">
                <a16:creationId xmlns:a16="http://schemas.microsoft.com/office/drawing/2014/main" id="{5FB652A8-9A9A-46EC-0B30-28AB53588A30}"/>
              </a:ext>
            </a:extLst>
          </p:cNvPr>
          <p:cNvPicPr>
            <a:picLocks noChangeAspect="1"/>
          </p:cNvPicPr>
          <p:nvPr/>
        </p:nvPicPr>
        <p:blipFill>
          <a:blip r:embed="rId3"/>
          <a:stretch>
            <a:fillRect/>
          </a:stretch>
        </p:blipFill>
        <p:spPr>
          <a:xfrm>
            <a:off x="161818" y="1739157"/>
            <a:ext cx="6924782" cy="18965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9466BC48-F4FE-D5BD-70FF-F4462F9E70EE}"/>
              </a:ext>
            </a:extLst>
          </p:cNvPr>
          <p:cNvSpPr txBox="1"/>
          <p:nvPr/>
        </p:nvSpPr>
        <p:spPr>
          <a:xfrm>
            <a:off x="78042" y="3799847"/>
            <a:ext cx="5260147" cy="1477328"/>
          </a:xfrm>
          <a:prstGeom prst="rect">
            <a:avLst/>
          </a:prstGeom>
          <a:noFill/>
        </p:spPr>
        <p:txBody>
          <a:bodyPr wrap="square">
            <a:spAutoFit/>
          </a:bodyPr>
          <a:lstStyle/>
          <a:p>
            <a:pPr marR="0">
              <a:spcBef>
                <a:spcPts val="0"/>
              </a:spcBef>
              <a:spcAft>
                <a:spcPts val="0"/>
              </a:spcAft>
            </a:pPr>
            <a:r>
              <a:rPr lang="en-US" b="1"/>
              <a:t>Step 2: Go to Schoology.</a:t>
            </a:r>
          </a:p>
          <a:p>
            <a:pPr marR="0">
              <a:spcBef>
                <a:spcPts val="0"/>
              </a:spcBef>
              <a:spcAft>
                <a:spcPts val="0"/>
              </a:spcAft>
            </a:pPr>
            <a:endParaRPr lang="en-US" b="1"/>
          </a:p>
          <a:p>
            <a:pPr marR="0">
              <a:spcBef>
                <a:spcPts val="0"/>
              </a:spcBef>
              <a:spcAft>
                <a:spcPts val="0"/>
              </a:spcAft>
            </a:pPr>
            <a:endParaRPr lang="en-US"/>
          </a:p>
          <a:p>
            <a:pPr marR="0">
              <a:spcBef>
                <a:spcPts val="0"/>
              </a:spcBef>
              <a:spcAft>
                <a:spcPts val="0"/>
              </a:spcAft>
            </a:pPr>
            <a:endParaRPr lang="en-US"/>
          </a:p>
          <a:p>
            <a:endParaRPr lang="en-US"/>
          </a:p>
        </p:txBody>
      </p:sp>
      <p:pic>
        <p:nvPicPr>
          <p:cNvPr id="11" name="Picture 10">
            <a:extLst>
              <a:ext uri="{FF2B5EF4-FFF2-40B4-BE49-F238E27FC236}">
                <a16:creationId xmlns:a16="http://schemas.microsoft.com/office/drawing/2014/main" id="{BF248AFC-54DC-E4BF-EE7A-897B8D76B76C}"/>
              </a:ext>
            </a:extLst>
          </p:cNvPr>
          <p:cNvPicPr>
            <a:picLocks noChangeAspect="1"/>
          </p:cNvPicPr>
          <p:nvPr/>
        </p:nvPicPr>
        <p:blipFill rotWithShape="1">
          <a:blip r:embed="rId4"/>
          <a:srcRect t="32522" b="1"/>
          <a:stretch/>
        </p:blipFill>
        <p:spPr>
          <a:xfrm>
            <a:off x="161818" y="4253501"/>
            <a:ext cx="4640963" cy="17818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Arrow: Left 11">
            <a:extLst>
              <a:ext uri="{FF2B5EF4-FFF2-40B4-BE49-F238E27FC236}">
                <a16:creationId xmlns:a16="http://schemas.microsoft.com/office/drawing/2014/main" id="{23FDA12A-4842-85B6-988E-7A54B2400A81}"/>
              </a:ext>
            </a:extLst>
          </p:cNvPr>
          <p:cNvSpPr/>
          <p:nvPr/>
        </p:nvSpPr>
        <p:spPr>
          <a:xfrm rot="20509812">
            <a:off x="5878876" y="2055023"/>
            <a:ext cx="1171254" cy="421203"/>
          </a:xfrm>
          <a:prstGeom prst="lef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Arrow: Left 12">
            <a:extLst>
              <a:ext uri="{FF2B5EF4-FFF2-40B4-BE49-F238E27FC236}">
                <a16:creationId xmlns:a16="http://schemas.microsoft.com/office/drawing/2014/main" id="{1C5FD143-97EA-BEE0-E337-B5BBCD3A0FFE}"/>
              </a:ext>
            </a:extLst>
          </p:cNvPr>
          <p:cNvSpPr/>
          <p:nvPr/>
        </p:nvSpPr>
        <p:spPr>
          <a:xfrm>
            <a:off x="3715303" y="5441268"/>
            <a:ext cx="1171254" cy="421203"/>
          </a:xfrm>
          <a:prstGeom prst="lef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37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rawing, soup, food&#10;&#10;Description automatically generated">
            <a:extLst>
              <a:ext uri="{FF2B5EF4-FFF2-40B4-BE49-F238E27FC236}">
                <a16:creationId xmlns:a16="http://schemas.microsoft.com/office/drawing/2014/main" id="{0CCA83F8-F78C-4B8C-A552-80A6D14239B4}"/>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5748337" y="76200"/>
            <a:ext cx="1338263" cy="1338263"/>
          </a:xfrm>
          <a:prstGeom prst="ellipse">
            <a:avLst/>
          </a:prstGeom>
          <a:ln>
            <a:noFill/>
          </a:ln>
          <a:effectLst>
            <a:softEdge rad="112500"/>
          </a:effectLst>
        </p:spPr>
      </p:pic>
      <p:sp>
        <p:nvSpPr>
          <p:cNvPr id="2" name="Title 1"/>
          <p:cNvSpPr>
            <a:spLocks noGrp="1"/>
          </p:cNvSpPr>
          <p:nvPr>
            <p:ph type="title"/>
          </p:nvPr>
        </p:nvSpPr>
        <p:spPr>
          <a:xfrm>
            <a:off x="78042" y="533400"/>
            <a:ext cx="6781800" cy="792162"/>
          </a:xfrm>
        </p:spPr>
        <p:txBody>
          <a:bodyPr>
            <a:normAutofit/>
          </a:bodyPr>
          <a:lstStyle/>
          <a:p>
            <a:r>
              <a:rPr lang="en-US" err="1">
                <a:solidFill>
                  <a:schemeClr val="tx2"/>
                </a:solidFill>
              </a:rPr>
              <a:t>iReady</a:t>
            </a:r>
            <a:endParaRPr lang="en-US">
              <a:solidFill>
                <a:schemeClr val="tx2"/>
              </a:solidFill>
            </a:endParaRPr>
          </a:p>
        </p:txBody>
      </p:sp>
      <p:sp>
        <p:nvSpPr>
          <p:cNvPr id="9" name="TextBox 8">
            <a:extLst>
              <a:ext uri="{FF2B5EF4-FFF2-40B4-BE49-F238E27FC236}">
                <a16:creationId xmlns:a16="http://schemas.microsoft.com/office/drawing/2014/main" id="{1689AE8D-945D-482B-B6E8-BD5966D6769C}"/>
              </a:ext>
            </a:extLst>
          </p:cNvPr>
          <p:cNvSpPr txBox="1"/>
          <p:nvPr/>
        </p:nvSpPr>
        <p:spPr>
          <a:xfrm>
            <a:off x="304800" y="2438400"/>
            <a:ext cx="6328284" cy="307777"/>
          </a:xfrm>
          <a:prstGeom prst="rect">
            <a:avLst/>
          </a:prstGeom>
          <a:noFill/>
        </p:spPr>
        <p:txBody>
          <a:bodyPr wrap="square">
            <a:spAutoFit/>
          </a:bodyPr>
          <a:lstStyle/>
          <a:p>
            <a:pPr>
              <a:spcBef>
                <a:spcPct val="20000"/>
              </a:spcBef>
            </a:pPr>
            <a:endParaRPr lang="en-US" sz="1400"/>
          </a:p>
        </p:txBody>
      </p:sp>
      <p:sp>
        <p:nvSpPr>
          <p:cNvPr id="3" name="TextBox 2">
            <a:extLst>
              <a:ext uri="{FF2B5EF4-FFF2-40B4-BE49-F238E27FC236}">
                <a16:creationId xmlns:a16="http://schemas.microsoft.com/office/drawing/2014/main" id="{76690681-BB93-7BFD-8A09-EE53B77E77F8}"/>
              </a:ext>
            </a:extLst>
          </p:cNvPr>
          <p:cNvSpPr txBox="1"/>
          <p:nvPr/>
        </p:nvSpPr>
        <p:spPr>
          <a:xfrm>
            <a:off x="34674" y="1325562"/>
            <a:ext cx="6781800" cy="1477328"/>
          </a:xfrm>
          <a:prstGeom prst="rect">
            <a:avLst/>
          </a:prstGeom>
          <a:noFill/>
        </p:spPr>
        <p:txBody>
          <a:bodyPr wrap="square">
            <a:spAutoFit/>
          </a:bodyPr>
          <a:lstStyle/>
          <a:p>
            <a:pPr marR="0">
              <a:spcBef>
                <a:spcPts val="0"/>
              </a:spcBef>
              <a:spcAft>
                <a:spcPts val="0"/>
              </a:spcAft>
            </a:pPr>
            <a:r>
              <a:rPr lang="en-US" b="1"/>
              <a:t>Step 3: Click on the box split into four boxes at the top.  </a:t>
            </a:r>
          </a:p>
          <a:p>
            <a:pPr marR="0">
              <a:spcBef>
                <a:spcPts val="0"/>
              </a:spcBef>
              <a:spcAft>
                <a:spcPts val="0"/>
              </a:spcAft>
            </a:pPr>
            <a:endParaRPr lang="en-US" b="1"/>
          </a:p>
          <a:p>
            <a:pPr marR="0">
              <a:spcBef>
                <a:spcPts val="0"/>
              </a:spcBef>
              <a:spcAft>
                <a:spcPts val="0"/>
              </a:spcAft>
            </a:pPr>
            <a:endParaRPr lang="en-US"/>
          </a:p>
          <a:p>
            <a:pPr marR="0">
              <a:spcBef>
                <a:spcPts val="0"/>
              </a:spcBef>
              <a:spcAft>
                <a:spcPts val="0"/>
              </a:spcAft>
            </a:pPr>
            <a:endParaRPr lang="en-US"/>
          </a:p>
          <a:p>
            <a:endParaRPr lang="en-US"/>
          </a:p>
        </p:txBody>
      </p:sp>
      <p:sp>
        <p:nvSpPr>
          <p:cNvPr id="8" name="TextBox 7">
            <a:extLst>
              <a:ext uri="{FF2B5EF4-FFF2-40B4-BE49-F238E27FC236}">
                <a16:creationId xmlns:a16="http://schemas.microsoft.com/office/drawing/2014/main" id="{9466BC48-F4FE-D5BD-70FF-F4462F9E70EE}"/>
              </a:ext>
            </a:extLst>
          </p:cNvPr>
          <p:cNvSpPr txBox="1"/>
          <p:nvPr/>
        </p:nvSpPr>
        <p:spPr>
          <a:xfrm>
            <a:off x="78042" y="3275997"/>
            <a:ext cx="5260147" cy="1477328"/>
          </a:xfrm>
          <a:prstGeom prst="rect">
            <a:avLst/>
          </a:prstGeom>
          <a:noFill/>
        </p:spPr>
        <p:txBody>
          <a:bodyPr wrap="square">
            <a:spAutoFit/>
          </a:bodyPr>
          <a:lstStyle/>
          <a:p>
            <a:pPr marR="0">
              <a:spcBef>
                <a:spcPts val="0"/>
              </a:spcBef>
              <a:spcAft>
                <a:spcPts val="0"/>
              </a:spcAft>
            </a:pPr>
            <a:r>
              <a:rPr lang="en-US" b="1"/>
              <a:t>Step 4: Click on Clever.</a:t>
            </a:r>
          </a:p>
          <a:p>
            <a:pPr marR="0">
              <a:spcBef>
                <a:spcPts val="0"/>
              </a:spcBef>
              <a:spcAft>
                <a:spcPts val="0"/>
              </a:spcAft>
            </a:pPr>
            <a:endParaRPr lang="en-US" b="1"/>
          </a:p>
          <a:p>
            <a:pPr marR="0">
              <a:spcBef>
                <a:spcPts val="0"/>
              </a:spcBef>
              <a:spcAft>
                <a:spcPts val="0"/>
              </a:spcAft>
            </a:pPr>
            <a:endParaRPr lang="en-US"/>
          </a:p>
          <a:p>
            <a:pPr marR="0">
              <a:spcBef>
                <a:spcPts val="0"/>
              </a:spcBef>
              <a:spcAft>
                <a:spcPts val="0"/>
              </a:spcAft>
            </a:pPr>
            <a:endParaRPr lang="en-US"/>
          </a:p>
          <a:p>
            <a:endParaRPr lang="en-US"/>
          </a:p>
        </p:txBody>
      </p:sp>
      <p:pic>
        <p:nvPicPr>
          <p:cNvPr id="6" name="Picture 5">
            <a:extLst>
              <a:ext uri="{FF2B5EF4-FFF2-40B4-BE49-F238E27FC236}">
                <a16:creationId xmlns:a16="http://schemas.microsoft.com/office/drawing/2014/main" id="{B2721D1B-5464-DF31-0C88-4F0D2EDA025F}"/>
              </a:ext>
            </a:extLst>
          </p:cNvPr>
          <p:cNvPicPr>
            <a:picLocks noChangeAspect="1"/>
          </p:cNvPicPr>
          <p:nvPr/>
        </p:nvPicPr>
        <p:blipFill>
          <a:blip r:embed="rId3"/>
          <a:stretch>
            <a:fillRect/>
          </a:stretch>
        </p:blipFill>
        <p:spPr>
          <a:xfrm>
            <a:off x="312504" y="1908895"/>
            <a:ext cx="6226139" cy="113626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2" name="Arrow: Left 11">
            <a:extLst>
              <a:ext uri="{FF2B5EF4-FFF2-40B4-BE49-F238E27FC236}">
                <a16:creationId xmlns:a16="http://schemas.microsoft.com/office/drawing/2014/main" id="{23FDA12A-4842-85B6-988E-7A54B2400A81}"/>
              </a:ext>
            </a:extLst>
          </p:cNvPr>
          <p:cNvSpPr/>
          <p:nvPr/>
        </p:nvSpPr>
        <p:spPr>
          <a:xfrm rot="1105315">
            <a:off x="4730362" y="2078823"/>
            <a:ext cx="1171254" cy="421203"/>
          </a:xfrm>
          <a:prstGeom prst="lef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AAA457-EC08-7B81-759F-D472B6F6A9BC}"/>
              </a:ext>
            </a:extLst>
          </p:cNvPr>
          <p:cNvSpPr/>
          <p:nvPr/>
        </p:nvSpPr>
        <p:spPr>
          <a:xfrm>
            <a:off x="5748698" y="1920809"/>
            <a:ext cx="743331" cy="24302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460A66EA-F784-6A39-0C91-E04C67D13C0B}"/>
              </a:ext>
            </a:extLst>
          </p:cNvPr>
          <p:cNvPicPr>
            <a:picLocks noChangeAspect="1"/>
          </p:cNvPicPr>
          <p:nvPr/>
        </p:nvPicPr>
        <p:blipFill>
          <a:blip r:embed="rId4"/>
          <a:stretch>
            <a:fillRect/>
          </a:stretch>
        </p:blipFill>
        <p:spPr>
          <a:xfrm>
            <a:off x="304800" y="3817312"/>
            <a:ext cx="2930961" cy="275723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3" name="Arrow: Left 12">
            <a:extLst>
              <a:ext uri="{FF2B5EF4-FFF2-40B4-BE49-F238E27FC236}">
                <a16:creationId xmlns:a16="http://schemas.microsoft.com/office/drawing/2014/main" id="{1C5FD143-97EA-BEE0-E337-B5BBCD3A0FFE}"/>
              </a:ext>
            </a:extLst>
          </p:cNvPr>
          <p:cNvSpPr/>
          <p:nvPr/>
        </p:nvSpPr>
        <p:spPr>
          <a:xfrm>
            <a:off x="2423231" y="4240186"/>
            <a:ext cx="1171254" cy="421203"/>
          </a:xfrm>
          <a:prstGeom prst="lef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268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rawing, soup, food&#10;&#10;Description automatically generated">
            <a:extLst>
              <a:ext uri="{FF2B5EF4-FFF2-40B4-BE49-F238E27FC236}">
                <a16:creationId xmlns:a16="http://schemas.microsoft.com/office/drawing/2014/main" id="{0CCA83F8-F78C-4B8C-A552-80A6D14239B4}"/>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5748337" y="76200"/>
            <a:ext cx="1338263" cy="1338263"/>
          </a:xfrm>
          <a:prstGeom prst="ellipse">
            <a:avLst/>
          </a:prstGeom>
          <a:ln>
            <a:noFill/>
          </a:ln>
          <a:effectLst>
            <a:softEdge rad="112500"/>
          </a:effectLst>
        </p:spPr>
      </p:pic>
      <p:sp>
        <p:nvSpPr>
          <p:cNvPr id="2" name="Title 1"/>
          <p:cNvSpPr>
            <a:spLocks noGrp="1"/>
          </p:cNvSpPr>
          <p:nvPr>
            <p:ph type="title"/>
          </p:nvPr>
        </p:nvSpPr>
        <p:spPr>
          <a:xfrm>
            <a:off x="78042" y="533400"/>
            <a:ext cx="6781800" cy="792162"/>
          </a:xfrm>
        </p:spPr>
        <p:txBody>
          <a:bodyPr>
            <a:normAutofit/>
          </a:bodyPr>
          <a:lstStyle/>
          <a:p>
            <a:r>
              <a:rPr lang="en-US" err="1">
                <a:solidFill>
                  <a:schemeClr val="tx2"/>
                </a:solidFill>
              </a:rPr>
              <a:t>iReady</a:t>
            </a:r>
            <a:endParaRPr lang="en-US">
              <a:solidFill>
                <a:schemeClr val="tx2"/>
              </a:solidFill>
            </a:endParaRPr>
          </a:p>
        </p:txBody>
      </p:sp>
      <p:sp>
        <p:nvSpPr>
          <p:cNvPr id="9" name="TextBox 8">
            <a:extLst>
              <a:ext uri="{FF2B5EF4-FFF2-40B4-BE49-F238E27FC236}">
                <a16:creationId xmlns:a16="http://schemas.microsoft.com/office/drawing/2014/main" id="{1689AE8D-945D-482B-B6E8-BD5966D6769C}"/>
              </a:ext>
            </a:extLst>
          </p:cNvPr>
          <p:cNvSpPr txBox="1"/>
          <p:nvPr/>
        </p:nvSpPr>
        <p:spPr>
          <a:xfrm>
            <a:off x="304800" y="2438400"/>
            <a:ext cx="6328284" cy="307777"/>
          </a:xfrm>
          <a:prstGeom prst="rect">
            <a:avLst/>
          </a:prstGeom>
          <a:noFill/>
        </p:spPr>
        <p:txBody>
          <a:bodyPr wrap="square">
            <a:spAutoFit/>
          </a:bodyPr>
          <a:lstStyle/>
          <a:p>
            <a:pPr>
              <a:spcBef>
                <a:spcPct val="20000"/>
              </a:spcBef>
            </a:pPr>
            <a:endParaRPr lang="en-US" sz="1400"/>
          </a:p>
        </p:txBody>
      </p:sp>
      <p:sp>
        <p:nvSpPr>
          <p:cNvPr id="3" name="TextBox 2">
            <a:extLst>
              <a:ext uri="{FF2B5EF4-FFF2-40B4-BE49-F238E27FC236}">
                <a16:creationId xmlns:a16="http://schemas.microsoft.com/office/drawing/2014/main" id="{76690681-BB93-7BFD-8A09-EE53B77E77F8}"/>
              </a:ext>
            </a:extLst>
          </p:cNvPr>
          <p:cNvSpPr txBox="1"/>
          <p:nvPr/>
        </p:nvSpPr>
        <p:spPr>
          <a:xfrm>
            <a:off x="34673" y="1325562"/>
            <a:ext cx="7321623" cy="1477328"/>
          </a:xfrm>
          <a:prstGeom prst="rect">
            <a:avLst/>
          </a:prstGeom>
          <a:noFill/>
        </p:spPr>
        <p:txBody>
          <a:bodyPr wrap="square">
            <a:spAutoFit/>
          </a:bodyPr>
          <a:lstStyle/>
          <a:p>
            <a:pPr marR="0">
              <a:spcBef>
                <a:spcPts val="0"/>
              </a:spcBef>
              <a:spcAft>
                <a:spcPts val="0"/>
              </a:spcAft>
            </a:pPr>
            <a:r>
              <a:rPr lang="en-US" b="1"/>
              <a:t>Step 5: Click ‘Launch App’ and scroll down and find </a:t>
            </a:r>
            <a:r>
              <a:rPr lang="en-US" b="1" err="1"/>
              <a:t>iReady</a:t>
            </a:r>
            <a:r>
              <a:rPr lang="en-US" b="1"/>
              <a:t>.   </a:t>
            </a:r>
          </a:p>
          <a:p>
            <a:pPr marR="0">
              <a:spcBef>
                <a:spcPts val="0"/>
              </a:spcBef>
              <a:spcAft>
                <a:spcPts val="0"/>
              </a:spcAft>
            </a:pPr>
            <a:endParaRPr lang="en-US" b="1"/>
          </a:p>
          <a:p>
            <a:pPr marR="0">
              <a:spcBef>
                <a:spcPts val="0"/>
              </a:spcBef>
              <a:spcAft>
                <a:spcPts val="0"/>
              </a:spcAft>
            </a:pPr>
            <a:endParaRPr lang="en-US"/>
          </a:p>
          <a:p>
            <a:pPr marR="0">
              <a:spcBef>
                <a:spcPts val="0"/>
              </a:spcBef>
              <a:spcAft>
                <a:spcPts val="0"/>
              </a:spcAft>
            </a:pPr>
            <a:endParaRPr lang="en-US"/>
          </a:p>
          <a:p>
            <a:endParaRPr lang="en-US"/>
          </a:p>
        </p:txBody>
      </p:sp>
      <p:pic>
        <p:nvPicPr>
          <p:cNvPr id="7" name="Picture 6">
            <a:extLst>
              <a:ext uri="{FF2B5EF4-FFF2-40B4-BE49-F238E27FC236}">
                <a16:creationId xmlns:a16="http://schemas.microsoft.com/office/drawing/2014/main" id="{CA1A759C-5FDD-B3BA-AC49-3749E9135D3C}"/>
              </a:ext>
            </a:extLst>
          </p:cNvPr>
          <p:cNvPicPr>
            <a:picLocks noChangeAspect="1"/>
          </p:cNvPicPr>
          <p:nvPr/>
        </p:nvPicPr>
        <p:blipFill>
          <a:blip r:embed="rId3"/>
          <a:stretch>
            <a:fillRect/>
          </a:stretch>
        </p:blipFill>
        <p:spPr>
          <a:xfrm>
            <a:off x="304800" y="1860723"/>
            <a:ext cx="4614304" cy="151418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2" name="Arrow: Left 11">
            <a:extLst>
              <a:ext uri="{FF2B5EF4-FFF2-40B4-BE49-F238E27FC236}">
                <a16:creationId xmlns:a16="http://schemas.microsoft.com/office/drawing/2014/main" id="{23FDA12A-4842-85B6-988E-7A54B2400A81}"/>
              </a:ext>
            </a:extLst>
          </p:cNvPr>
          <p:cNvSpPr/>
          <p:nvPr/>
        </p:nvSpPr>
        <p:spPr>
          <a:xfrm rot="1105315">
            <a:off x="4441131" y="2584988"/>
            <a:ext cx="1171254" cy="421203"/>
          </a:xfrm>
          <a:prstGeom prst="lef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542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rawing, soup, food&#10;&#10;Description automatically generated">
            <a:extLst>
              <a:ext uri="{FF2B5EF4-FFF2-40B4-BE49-F238E27FC236}">
                <a16:creationId xmlns:a16="http://schemas.microsoft.com/office/drawing/2014/main" id="{0CCA83F8-F78C-4B8C-A552-80A6D14239B4}"/>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5748337" y="76200"/>
            <a:ext cx="1338263" cy="1338263"/>
          </a:xfrm>
          <a:prstGeom prst="ellipse">
            <a:avLst/>
          </a:prstGeom>
          <a:ln>
            <a:noFill/>
          </a:ln>
          <a:effectLst>
            <a:softEdge rad="112500"/>
          </a:effectLst>
        </p:spPr>
      </p:pic>
      <p:sp>
        <p:nvSpPr>
          <p:cNvPr id="2" name="Title 1"/>
          <p:cNvSpPr>
            <a:spLocks noGrp="1"/>
          </p:cNvSpPr>
          <p:nvPr>
            <p:ph type="title"/>
          </p:nvPr>
        </p:nvSpPr>
        <p:spPr>
          <a:xfrm>
            <a:off x="78042" y="301625"/>
            <a:ext cx="6781800" cy="792162"/>
          </a:xfrm>
        </p:spPr>
        <p:txBody>
          <a:bodyPr>
            <a:normAutofit/>
          </a:bodyPr>
          <a:lstStyle/>
          <a:p>
            <a:r>
              <a:rPr lang="en-US">
                <a:solidFill>
                  <a:schemeClr val="tx2"/>
                </a:solidFill>
              </a:rPr>
              <a:t>Check Grades</a:t>
            </a:r>
          </a:p>
        </p:txBody>
      </p:sp>
      <p:sp>
        <p:nvSpPr>
          <p:cNvPr id="9" name="TextBox 8">
            <a:extLst>
              <a:ext uri="{FF2B5EF4-FFF2-40B4-BE49-F238E27FC236}">
                <a16:creationId xmlns:a16="http://schemas.microsoft.com/office/drawing/2014/main" id="{1689AE8D-945D-482B-B6E8-BD5966D6769C}"/>
              </a:ext>
            </a:extLst>
          </p:cNvPr>
          <p:cNvSpPr txBox="1"/>
          <p:nvPr/>
        </p:nvSpPr>
        <p:spPr>
          <a:xfrm>
            <a:off x="304800" y="2438400"/>
            <a:ext cx="6328284" cy="307777"/>
          </a:xfrm>
          <a:prstGeom prst="rect">
            <a:avLst/>
          </a:prstGeom>
          <a:noFill/>
        </p:spPr>
        <p:txBody>
          <a:bodyPr wrap="square">
            <a:spAutoFit/>
          </a:bodyPr>
          <a:lstStyle/>
          <a:p>
            <a:pPr>
              <a:spcBef>
                <a:spcPct val="20000"/>
              </a:spcBef>
            </a:pPr>
            <a:endParaRPr lang="en-US" sz="1400"/>
          </a:p>
        </p:txBody>
      </p:sp>
      <p:sp>
        <p:nvSpPr>
          <p:cNvPr id="3" name="TextBox 2">
            <a:extLst>
              <a:ext uri="{FF2B5EF4-FFF2-40B4-BE49-F238E27FC236}">
                <a16:creationId xmlns:a16="http://schemas.microsoft.com/office/drawing/2014/main" id="{76690681-BB93-7BFD-8A09-EE53B77E77F8}"/>
              </a:ext>
            </a:extLst>
          </p:cNvPr>
          <p:cNvSpPr txBox="1"/>
          <p:nvPr/>
        </p:nvSpPr>
        <p:spPr>
          <a:xfrm>
            <a:off x="34673" y="1325562"/>
            <a:ext cx="7321623" cy="1200329"/>
          </a:xfrm>
          <a:prstGeom prst="rect">
            <a:avLst/>
          </a:prstGeom>
          <a:noFill/>
        </p:spPr>
        <p:txBody>
          <a:bodyPr wrap="square">
            <a:spAutoFit/>
          </a:bodyPr>
          <a:lstStyle/>
          <a:p>
            <a:pPr marR="0">
              <a:spcBef>
                <a:spcPts val="0"/>
              </a:spcBef>
              <a:spcAft>
                <a:spcPts val="0"/>
              </a:spcAft>
            </a:pPr>
            <a:endParaRPr lang="en-US" b="1"/>
          </a:p>
          <a:p>
            <a:pPr marR="0">
              <a:spcBef>
                <a:spcPts val="0"/>
              </a:spcBef>
              <a:spcAft>
                <a:spcPts val="0"/>
              </a:spcAft>
            </a:pPr>
            <a:endParaRPr lang="en-US"/>
          </a:p>
          <a:p>
            <a:pPr marR="0">
              <a:spcBef>
                <a:spcPts val="0"/>
              </a:spcBef>
              <a:spcAft>
                <a:spcPts val="0"/>
              </a:spcAft>
            </a:pPr>
            <a:endParaRPr lang="en-US"/>
          </a:p>
          <a:p>
            <a:endParaRPr lang="en-US"/>
          </a:p>
        </p:txBody>
      </p:sp>
      <p:sp>
        <p:nvSpPr>
          <p:cNvPr id="4" name="TextBox 3">
            <a:extLst>
              <a:ext uri="{FF2B5EF4-FFF2-40B4-BE49-F238E27FC236}">
                <a16:creationId xmlns:a16="http://schemas.microsoft.com/office/drawing/2014/main" id="{8FCCE565-3C34-9DD1-52FA-05FBD2044095}"/>
              </a:ext>
            </a:extLst>
          </p:cNvPr>
          <p:cNvSpPr txBox="1"/>
          <p:nvPr/>
        </p:nvSpPr>
        <p:spPr>
          <a:xfrm>
            <a:off x="34674" y="1325562"/>
            <a:ext cx="5260147" cy="1477328"/>
          </a:xfrm>
          <a:prstGeom prst="rect">
            <a:avLst/>
          </a:prstGeom>
          <a:noFill/>
        </p:spPr>
        <p:txBody>
          <a:bodyPr wrap="square">
            <a:spAutoFit/>
          </a:bodyPr>
          <a:lstStyle/>
          <a:p>
            <a:pPr marR="0">
              <a:spcBef>
                <a:spcPts val="0"/>
              </a:spcBef>
              <a:spcAft>
                <a:spcPts val="0"/>
              </a:spcAft>
            </a:pPr>
            <a:r>
              <a:rPr lang="en-US" b="1"/>
              <a:t>Step 1: Log into the Student Portal. </a:t>
            </a:r>
          </a:p>
          <a:p>
            <a:pPr marR="0">
              <a:spcBef>
                <a:spcPts val="0"/>
              </a:spcBef>
              <a:spcAft>
                <a:spcPts val="0"/>
              </a:spcAft>
            </a:pPr>
            <a:endParaRPr lang="en-US" b="1"/>
          </a:p>
          <a:p>
            <a:pPr marR="0">
              <a:spcBef>
                <a:spcPts val="0"/>
              </a:spcBef>
              <a:spcAft>
                <a:spcPts val="0"/>
              </a:spcAft>
            </a:pPr>
            <a:endParaRPr lang="en-US"/>
          </a:p>
          <a:p>
            <a:pPr marR="0">
              <a:spcBef>
                <a:spcPts val="0"/>
              </a:spcBef>
              <a:spcAft>
                <a:spcPts val="0"/>
              </a:spcAft>
            </a:pPr>
            <a:endParaRPr lang="en-US"/>
          </a:p>
          <a:p>
            <a:endParaRPr lang="en-US"/>
          </a:p>
        </p:txBody>
      </p:sp>
      <p:pic>
        <p:nvPicPr>
          <p:cNvPr id="6" name="Picture 5">
            <a:extLst>
              <a:ext uri="{FF2B5EF4-FFF2-40B4-BE49-F238E27FC236}">
                <a16:creationId xmlns:a16="http://schemas.microsoft.com/office/drawing/2014/main" id="{6A42A473-016E-02C9-D6F0-FF5BCC2E4B2B}"/>
              </a:ext>
            </a:extLst>
          </p:cNvPr>
          <p:cNvPicPr>
            <a:picLocks noChangeAspect="1"/>
          </p:cNvPicPr>
          <p:nvPr/>
        </p:nvPicPr>
        <p:blipFill>
          <a:blip r:embed="rId3"/>
          <a:stretch>
            <a:fillRect/>
          </a:stretch>
        </p:blipFill>
        <p:spPr>
          <a:xfrm>
            <a:off x="161818" y="1739157"/>
            <a:ext cx="6924782" cy="18965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Arrow: Left 7">
            <a:extLst>
              <a:ext uri="{FF2B5EF4-FFF2-40B4-BE49-F238E27FC236}">
                <a16:creationId xmlns:a16="http://schemas.microsoft.com/office/drawing/2014/main" id="{B8F19454-75E8-509E-3119-DD39EC4D5474}"/>
              </a:ext>
            </a:extLst>
          </p:cNvPr>
          <p:cNvSpPr/>
          <p:nvPr/>
        </p:nvSpPr>
        <p:spPr>
          <a:xfrm rot="1105315">
            <a:off x="5878806" y="2547062"/>
            <a:ext cx="1171254" cy="421203"/>
          </a:xfrm>
          <a:prstGeom prst="lef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18178F-49EA-B085-4904-2634117E13A8}"/>
              </a:ext>
            </a:extLst>
          </p:cNvPr>
          <p:cNvSpPr txBox="1"/>
          <p:nvPr/>
        </p:nvSpPr>
        <p:spPr>
          <a:xfrm>
            <a:off x="78042" y="3799847"/>
            <a:ext cx="5260147" cy="1477328"/>
          </a:xfrm>
          <a:prstGeom prst="rect">
            <a:avLst/>
          </a:prstGeom>
          <a:noFill/>
        </p:spPr>
        <p:txBody>
          <a:bodyPr wrap="square">
            <a:spAutoFit/>
          </a:bodyPr>
          <a:lstStyle/>
          <a:p>
            <a:pPr marR="0">
              <a:spcBef>
                <a:spcPts val="0"/>
              </a:spcBef>
              <a:spcAft>
                <a:spcPts val="0"/>
              </a:spcAft>
            </a:pPr>
            <a:r>
              <a:rPr lang="en-US" b="1"/>
              <a:t>Step 2: Click on Electronic Gradebook. </a:t>
            </a:r>
          </a:p>
          <a:p>
            <a:pPr marR="0">
              <a:spcBef>
                <a:spcPts val="0"/>
              </a:spcBef>
              <a:spcAft>
                <a:spcPts val="0"/>
              </a:spcAft>
            </a:pPr>
            <a:endParaRPr lang="en-US" b="1"/>
          </a:p>
          <a:p>
            <a:pPr marR="0">
              <a:spcBef>
                <a:spcPts val="0"/>
              </a:spcBef>
              <a:spcAft>
                <a:spcPts val="0"/>
              </a:spcAft>
            </a:pPr>
            <a:endParaRPr lang="en-US"/>
          </a:p>
          <a:p>
            <a:pPr marR="0">
              <a:spcBef>
                <a:spcPts val="0"/>
              </a:spcBef>
              <a:spcAft>
                <a:spcPts val="0"/>
              </a:spcAft>
            </a:pPr>
            <a:endParaRPr lang="en-US"/>
          </a:p>
          <a:p>
            <a:endParaRPr lang="en-US"/>
          </a:p>
        </p:txBody>
      </p:sp>
      <p:pic>
        <p:nvPicPr>
          <p:cNvPr id="11" name="Picture 10">
            <a:extLst>
              <a:ext uri="{FF2B5EF4-FFF2-40B4-BE49-F238E27FC236}">
                <a16:creationId xmlns:a16="http://schemas.microsoft.com/office/drawing/2014/main" id="{EB315F1C-6A8B-79BE-AF13-D7F8A612ABE0}"/>
              </a:ext>
            </a:extLst>
          </p:cNvPr>
          <p:cNvPicPr>
            <a:picLocks noChangeAspect="1"/>
          </p:cNvPicPr>
          <p:nvPr/>
        </p:nvPicPr>
        <p:blipFill rotWithShape="1">
          <a:blip r:embed="rId4"/>
          <a:srcRect t="32522" b="1"/>
          <a:stretch/>
        </p:blipFill>
        <p:spPr>
          <a:xfrm>
            <a:off x="161818" y="4253501"/>
            <a:ext cx="4640963" cy="17818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Arrow: Left 12">
            <a:extLst>
              <a:ext uri="{FF2B5EF4-FFF2-40B4-BE49-F238E27FC236}">
                <a16:creationId xmlns:a16="http://schemas.microsoft.com/office/drawing/2014/main" id="{4359BAB6-5D5F-9695-BE8E-59F8F220C0CF}"/>
              </a:ext>
            </a:extLst>
          </p:cNvPr>
          <p:cNvSpPr/>
          <p:nvPr/>
        </p:nvSpPr>
        <p:spPr>
          <a:xfrm rot="1105315">
            <a:off x="3678761" y="5135353"/>
            <a:ext cx="1171254" cy="421203"/>
          </a:xfrm>
          <a:prstGeom prst="lef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274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rawing, soup, food&#10;&#10;Description automatically generated">
            <a:extLst>
              <a:ext uri="{FF2B5EF4-FFF2-40B4-BE49-F238E27FC236}">
                <a16:creationId xmlns:a16="http://schemas.microsoft.com/office/drawing/2014/main" id="{0CCA83F8-F78C-4B8C-A552-80A6D14239B4}"/>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5748337" y="76200"/>
            <a:ext cx="1338263" cy="1338263"/>
          </a:xfrm>
          <a:prstGeom prst="ellipse">
            <a:avLst/>
          </a:prstGeom>
          <a:ln>
            <a:noFill/>
          </a:ln>
          <a:effectLst>
            <a:softEdge rad="112500"/>
          </a:effectLst>
        </p:spPr>
      </p:pic>
      <p:sp>
        <p:nvSpPr>
          <p:cNvPr id="2" name="Title 1"/>
          <p:cNvSpPr>
            <a:spLocks noGrp="1"/>
          </p:cNvSpPr>
          <p:nvPr>
            <p:ph type="title"/>
          </p:nvPr>
        </p:nvSpPr>
        <p:spPr/>
        <p:txBody>
          <a:bodyPr/>
          <a:lstStyle/>
          <a:p>
            <a:r>
              <a:rPr lang="en-US">
                <a:solidFill>
                  <a:schemeClr val="tx2"/>
                </a:solidFill>
              </a:rPr>
              <a:t>Class Schedule</a:t>
            </a:r>
          </a:p>
        </p:txBody>
      </p:sp>
      <p:sp>
        <p:nvSpPr>
          <p:cNvPr id="9" name="TextBox 8">
            <a:extLst>
              <a:ext uri="{FF2B5EF4-FFF2-40B4-BE49-F238E27FC236}">
                <a16:creationId xmlns:a16="http://schemas.microsoft.com/office/drawing/2014/main" id="{1689AE8D-945D-482B-B6E8-BD5966D6769C}"/>
              </a:ext>
            </a:extLst>
          </p:cNvPr>
          <p:cNvSpPr txBox="1"/>
          <p:nvPr/>
        </p:nvSpPr>
        <p:spPr>
          <a:xfrm>
            <a:off x="224916" y="1388394"/>
            <a:ext cx="6328284" cy="307777"/>
          </a:xfrm>
          <a:prstGeom prst="rect">
            <a:avLst/>
          </a:prstGeom>
          <a:noFill/>
        </p:spPr>
        <p:txBody>
          <a:bodyPr wrap="square">
            <a:spAutoFit/>
          </a:bodyPr>
          <a:lstStyle/>
          <a:p>
            <a:pPr>
              <a:spcBef>
                <a:spcPct val="20000"/>
              </a:spcBef>
            </a:pPr>
            <a:endParaRPr lang="en-US" sz="1400"/>
          </a:p>
        </p:txBody>
      </p:sp>
      <p:graphicFrame>
        <p:nvGraphicFramePr>
          <p:cNvPr id="11" name="Table 10">
            <a:extLst>
              <a:ext uri="{FF2B5EF4-FFF2-40B4-BE49-F238E27FC236}">
                <a16:creationId xmlns:a16="http://schemas.microsoft.com/office/drawing/2014/main" id="{D7BF7D03-3DA1-4951-AA8D-724D285A1A97}"/>
              </a:ext>
            </a:extLst>
          </p:cNvPr>
          <p:cNvGraphicFramePr>
            <a:graphicFrameLocks noGrp="1"/>
          </p:cNvGraphicFramePr>
          <p:nvPr>
            <p:extLst>
              <p:ext uri="{D42A27DB-BD31-4B8C-83A1-F6EECF244321}">
                <p14:modId xmlns:p14="http://schemas.microsoft.com/office/powerpoint/2010/main" val="3246546413"/>
              </p:ext>
            </p:extLst>
          </p:nvPr>
        </p:nvGraphicFramePr>
        <p:xfrm>
          <a:off x="397172" y="1483388"/>
          <a:ext cx="6003628" cy="4993612"/>
        </p:xfrm>
        <a:graphic>
          <a:graphicData uri="http://schemas.openxmlformats.org/drawingml/2006/table">
            <a:tbl>
              <a:tblPr firstRow="1" bandRow="1">
                <a:tableStyleId>{00A15C55-8517-42AA-B614-E9B94910E393}</a:tableStyleId>
              </a:tblPr>
              <a:tblGrid>
                <a:gridCol w="3001814">
                  <a:extLst>
                    <a:ext uri="{9D8B030D-6E8A-4147-A177-3AD203B41FA5}">
                      <a16:colId xmlns:a16="http://schemas.microsoft.com/office/drawing/2014/main" val="20000"/>
                    </a:ext>
                  </a:extLst>
                </a:gridCol>
                <a:gridCol w="3001814">
                  <a:extLst>
                    <a:ext uri="{9D8B030D-6E8A-4147-A177-3AD203B41FA5}">
                      <a16:colId xmlns:a16="http://schemas.microsoft.com/office/drawing/2014/main" val="20001"/>
                    </a:ext>
                  </a:extLst>
                </a:gridCol>
              </a:tblGrid>
              <a:tr h="748351">
                <a:tc>
                  <a:txBody>
                    <a:bodyPr/>
                    <a:lstStyle/>
                    <a:p>
                      <a:r>
                        <a:rPr lang="en-US" sz="1200"/>
                        <a:t>SUBJECT</a:t>
                      </a:r>
                    </a:p>
                  </a:txBody>
                  <a:tcPr marT="45701" marB="45701"/>
                </a:tc>
                <a:tc>
                  <a:txBody>
                    <a:bodyPr/>
                    <a:lstStyle/>
                    <a:p>
                      <a:r>
                        <a:rPr lang="en-US" sz="1200"/>
                        <a:t>MINUTES</a:t>
                      </a:r>
                    </a:p>
                  </a:txBody>
                  <a:tcPr marT="45701" marB="45701"/>
                </a:tc>
                <a:extLst>
                  <a:ext uri="{0D108BD9-81ED-4DB2-BD59-A6C34878D82A}">
                    <a16:rowId xmlns:a16="http://schemas.microsoft.com/office/drawing/2014/main" val="10000"/>
                  </a:ext>
                </a:extLst>
              </a:tr>
              <a:tr h="553723">
                <a:tc>
                  <a:txBody>
                    <a:bodyPr/>
                    <a:lstStyle/>
                    <a:p>
                      <a:r>
                        <a:rPr lang="en-US" sz="1200"/>
                        <a:t>READING</a:t>
                      </a:r>
                    </a:p>
                  </a:txBody>
                  <a:tcPr marT="45701" marB="45701"/>
                </a:tc>
                <a:tc>
                  <a:txBody>
                    <a:bodyPr/>
                    <a:lstStyle/>
                    <a:p>
                      <a:r>
                        <a:rPr lang="en-US" sz="1200"/>
                        <a:t>90 MINUTES</a:t>
                      </a:r>
                    </a:p>
                  </a:txBody>
                  <a:tcPr marT="45701" marB="45701"/>
                </a:tc>
                <a:extLst>
                  <a:ext uri="{0D108BD9-81ED-4DB2-BD59-A6C34878D82A}">
                    <a16:rowId xmlns:a16="http://schemas.microsoft.com/office/drawing/2014/main" val="10001"/>
                  </a:ext>
                </a:extLst>
              </a:tr>
              <a:tr h="553723">
                <a:tc>
                  <a:txBody>
                    <a:bodyPr/>
                    <a:lstStyle/>
                    <a:p>
                      <a:r>
                        <a:rPr lang="en-US" sz="1200"/>
                        <a:t>LANGUAGE ARTS</a:t>
                      </a:r>
                    </a:p>
                  </a:txBody>
                  <a:tcPr marT="45701" marB="45701"/>
                </a:tc>
                <a:tc>
                  <a:txBody>
                    <a:bodyPr/>
                    <a:lstStyle/>
                    <a:p>
                      <a:r>
                        <a:rPr lang="en-US" sz="1200"/>
                        <a:t>50 MINUTES</a:t>
                      </a:r>
                    </a:p>
                  </a:txBody>
                  <a:tcPr marT="45701" marB="45701"/>
                </a:tc>
                <a:extLst>
                  <a:ext uri="{0D108BD9-81ED-4DB2-BD59-A6C34878D82A}">
                    <a16:rowId xmlns:a16="http://schemas.microsoft.com/office/drawing/2014/main" val="10002"/>
                  </a:ext>
                </a:extLst>
              </a:tr>
              <a:tr h="553723">
                <a:tc>
                  <a:txBody>
                    <a:bodyPr/>
                    <a:lstStyle/>
                    <a:p>
                      <a:r>
                        <a:rPr lang="en-US" sz="1200"/>
                        <a:t>SCIENCE </a:t>
                      </a:r>
                    </a:p>
                  </a:txBody>
                  <a:tcPr marT="45701" marB="45701"/>
                </a:tc>
                <a:tc>
                  <a:txBody>
                    <a:bodyPr/>
                    <a:lstStyle/>
                    <a:p>
                      <a:r>
                        <a:rPr lang="en-US" sz="1200"/>
                        <a:t>30 MINUTES (3X A WEEK)</a:t>
                      </a:r>
                    </a:p>
                  </a:txBody>
                  <a:tcPr marT="45701" marB="45701"/>
                </a:tc>
                <a:extLst>
                  <a:ext uri="{0D108BD9-81ED-4DB2-BD59-A6C34878D82A}">
                    <a16:rowId xmlns:a16="http://schemas.microsoft.com/office/drawing/2014/main" val="10003"/>
                  </a:ext>
                </a:extLst>
              </a:tr>
              <a:tr h="553723">
                <a:tc>
                  <a:txBody>
                    <a:bodyPr/>
                    <a:lstStyle/>
                    <a:p>
                      <a:r>
                        <a:rPr lang="en-US" sz="1200"/>
                        <a:t>SOCIAL STUDIES </a:t>
                      </a:r>
                    </a:p>
                  </a:txBody>
                  <a:tcPr marT="45701" marB="45701"/>
                </a:tc>
                <a:tc>
                  <a:txBody>
                    <a:bodyPr/>
                    <a:lstStyle/>
                    <a:p>
                      <a:r>
                        <a:rPr lang="en-US" sz="1200"/>
                        <a:t>30 MINUTES (2X A WEEK)</a:t>
                      </a:r>
                    </a:p>
                  </a:txBody>
                  <a:tcPr marT="45701" marB="45701"/>
                </a:tc>
                <a:extLst>
                  <a:ext uri="{0D108BD9-81ED-4DB2-BD59-A6C34878D82A}">
                    <a16:rowId xmlns:a16="http://schemas.microsoft.com/office/drawing/2014/main" val="10004"/>
                  </a:ext>
                </a:extLst>
              </a:tr>
              <a:tr h="553723">
                <a:tc>
                  <a:txBody>
                    <a:bodyPr/>
                    <a:lstStyle/>
                    <a:p>
                      <a:r>
                        <a:rPr lang="en-US" sz="1200"/>
                        <a:t>PHYSICAL EDUCATION</a:t>
                      </a:r>
                    </a:p>
                  </a:txBody>
                  <a:tcPr marT="45701" marB="45701"/>
                </a:tc>
                <a:tc>
                  <a:txBody>
                    <a:bodyPr/>
                    <a:lstStyle/>
                    <a:p>
                      <a:r>
                        <a:rPr lang="en-US" sz="1200"/>
                        <a:t>30 MINUTES</a:t>
                      </a:r>
                    </a:p>
                  </a:txBody>
                  <a:tcPr marT="45701" marB="45701"/>
                </a:tc>
                <a:extLst>
                  <a:ext uri="{0D108BD9-81ED-4DB2-BD59-A6C34878D82A}">
                    <a16:rowId xmlns:a16="http://schemas.microsoft.com/office/drawing/2014/main" val="10005"/>
                  </a:ext>
                </a:extLst>
              </a:tr>
              <a:tr h="553723">
                <a:tc>
                  <a:txBody>
                    <a:bodyPr/>
                    <a:lstStyle/>
                    <a:p>
                      <a:r>
                        <a:rPr lang="en-US" sz="1200"/>
                        <a:t>SPANISH (ESOL ONLY)</a:t>
                      </a:r>
                    </a:p>
                  </a:txBody>
                  <a:tcPr marT="45701" marB="45701"/>
                </a:tc>
                <a:tc>
                  <a:txBody>
                    <a:bodyPr/>
                    <a:lstStyle/>
                    <a:p>
                      <a:r>
                        <a:rPr lang="en-US" sz="1200"/>
                        <a:t>30 MINUTES (WEEKLY)</a:t>
                      </a:r>
                    </a:p>
                  </a:txBody>
                  <a:tcPr marT="45701" marB="45701"/>
                </a:tc>
                <a:extLst>
                  <a:ext uri="{0D108BD9-81ED-4DB2-BD59-A6C34878D82A}">
                    <a16:rowId xmlns:a16="http://schemas.microsoft.com/office/drawing/2014/main" val="10006"/>
                  </a:ext>
                </a:extLst>
              </a:tr>
              <a:tr h="922923">
                <a:tc>
                  <a:txBody>
                    <a:bodyPr/>
                    <a:lstStyle/>
                    <a:p>
                      <a:r>
                        <a:rPr lang="en-US" sz="1200"/>
                        <a:t>ENGLISH FOREIGN LANGUAGE (EFL)*PARDO ONLY</a:t>
                      </a:r>
                    </a:p>
                  </a:txBody>
                  <a:tcPr marT="45701" marB="45701"/>
                </a:tc>
                <a:tc>
                  <a:txBody>
                    <a:bodyPr/>
                    <a:lstStyle/>
                    <a:p>
                      <a:r>
                        <a:rPr lang="en-US" sz="1200"/>
                        <a:t>60 MINUTES (DAILY)</a:t>
                      </a:r>
                    </a:p>
                  </a:txBody>
                  <a:tcPr marT="45701" marB="45701"/>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18131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rawing, soup, food&#10;&#10;Description automatically generated">
            <a:extLst>
              <a:ext uri="{FF2B5EF4-FFF2-40B4-BE49-F238E27FC236}">
                <a16:creationId xmlns:a16="http://schemas.microsoft.com/office/drawing/2014/main" id="{0CCA83F8-F78C-4B8C-A552-80A6D14239B4}"/>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5748337" y="76200"/>
            <a:ext cx="1338263" cy="1338263"/>
          </a:xfrm>
          <a:prstGeom prst="ellipse">
            <a:avLst/>
          </a:prstGeom>
          <a:ln>
            <a:noFill/>
          </a:ln>
          <a:effectLst>
            <a:softEdge rad="112500"/>
          </a:effectLst>
        </p:spPr>
      </p:pic>
      <p:sp>
        <p:nvSpPr>
          <p:cNvPr id="2" name="Title 1"/>
          <p:cNvSpPr>
            <a:spLocks noGrp="1"/>
          </p:cNvSpPr>
          <p:nvPr>
            <p:ph type="title"/>
          </p:nvPr>
        </p:nvSpPr>
        <p:spPr/>
        <p:txBody>
          <a:bodyPr/>
          <a:lstStyle/>
          <a:p>
            <a:r>
              <a:rPr lang="en-US">
                <a:solidFill>
                  <a:schemeClr val="tx2"/>
                </a:solidFill>
              </a:rPr>
              <a:t>Volunteers</a:t>
            </a:r>
          </a:p>
        </p:txBody>
      </p:sp>
      <p:sp>
        <p:nvSpPr>
          <p:cNvPr id="9" name="TextBox 8">
            <a:extLst>
              <a:ext uri="{FF2B5EF4-FFF2-40B4-BE49-F238E27FC236}">
                <a16:creationId xmlns:a16="http://schemas.microsoft.com/office/drawing/2014/main" id="{1689AE8D-945D-482B-B6E8-BD5966D6769C}"/>
              </a:ext>
            </a:extLst>
          </p:cNvPr>
          <p:cNvSpPr txBox="1"/>
          <p:nvPr/>
        </p:nvSpPr>
        <p:spPr>
          <a:xfrm>
            <a:off x="224916" y="1388394"/>
            <a:ext cx="6328284" cy="307777"/>
          </a:xfrm>
          <a:prstGeom prst="rect">
            <a:avLst/>
          </a:prstGeom>
          <a:noFill/>
        </p:spPr>
        <p:txBody>
          <a:bodyPr wrap="square">
            <a:spAutoFit/>
          </a:bodyPr>
          <a:lstStyle/>
          <a:p>
            <a:pPr>
              <a:spcBef>
                <a:spcPct val="20000"/>
              </a:spcBef>
            </a:pPr>
            <a:endParaRPr lang="en-US" sz="1400"/>
          </a:p>
        </p:txBody>
      </p:sp>
      <p:sp>
        <p:nvSpPr>
          <p:cNvPr id="7" name="TextBox 6">
            <a:extLst>
              <a:ext uri="{FF2B5EF4-FFF2-40B4-BE49-F238E27FC236}">
                <a16:creationId xmlns:a16="http://schemas.microsoft.com/office/drawing/2014/main" id="{D13C0BBB-736C-407E-B11D-A2069DB625C8}"/>
              </a:ext>
            </a:extLst>
          </p:cNvPr>
          <p:cNvSpPr txBox="1"/>
          <p:nvPr/>
        </p:nvSpPr>
        <p:spPr>
          <a:xfrm>
            <a:off x="342900" y="1491502"/>
            <a:ext cx="6705600" cy="646331"/>
          </a:xfrm>
          <a:prstGeom prst="rect">
            <a:avLst/>
          </a:prstGeom>
          <a:noFill/>
        </p:spPr>
        <p:txBody>
          <a:bodyPr wrap="square">
            <a:spAutoFit/>
          </a:bodyPr>
          <a:lstStyle/>
          <a:p>
            <a:pPr lvl="0" algn="just" eaLnBrk="0" fontAlgn="base" hangingPunct="0">
              <a:spcBef>
                <a:spcPct val="0"/>
              </a:spcBef>
              <a:spcAft>
                <a:spcPct val="0"/>
              </a:spcAft>
            </a:pPr>
            <a:endParaRPr lang="en-US">
              <a:solidFill>
                <a:schemeClr val="accent1"/>
              </a:solidFill>
            </a:endParaRPr>
          </a:p>
          <a:p>
            <a:endParaRPr lang="en-US"/>
          </a:p>
        </p:txBody>
      </p:sp>
      <p:sp>
        <p:nvSpPr>
          <p:cNvPr id="8" name="object 133">
            <a:extLst>
              <a:ext uri="{FF2B5EF4-FFF2-40B4-BE49-F238E27FC236}">
                <a16:creationId xmlns:a16="http://schemas.microsoft.com/office/drawing/2014/main" id="{C8F9F738-63DC-4AEF-8082-8D16A8154CC4}"/>
              </a:ext>
            </a:extLst>
          </p:cNvPr>
          <p:cNvSpPr txBox="1">
            <a:spLocks noChangeArrowheads="1"/>
          </p:cNvSpPr>
          <p:nvPr/>
        </p:nvSpPr>
        <p:spPr bwMode="auto">
          <a:xfrm>
            <a:off x="354807" y="1462429"/>
            <a:ext cx="6316377" cy="2535951"/>
          </a:xfrm>
          <a:prstGeom prst="rect">
            <a:avLst/>
          </a:prstGeom>
          <a:solidFill>
            <a:schemeClr val="tx2"/>
          </a:solidFill>
          <a:ln>
            <a:noFill/>
          </a:ln>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100"/>
              </a:spcBef>
            </a:pPr>
            <a:r>
              <a:rPr lang="en-US" altLang="en-US">
                <a:solidFill>
                  <a:schemeClr val="bg1"/>
                </a:solidFill>
                <a:latin typeface="+mn-lt"/>
              </a:rPr>
              <a:t>To begin the process:</a:t>
            </a:r>
          </a:p>
          <a:p>
            <a:pPr eaLnBrk="1" hangingPunct="1">
              <a:spcBef>
                <a:spcPts val="100"/>
              </a:spcBef>
            </a:pPr>
            <a:endParaRPr lang="en-US" altLang="en-US">
              <a:solidFill>
                <a:schemeClr val="bg1"/>
              </a:solidFill>
              <a:latin typeface="+mn-lt"/>
            </a:endParaRPr>
          </a:p>
          <a:p>
            <a:pPr eaLnBrk="1" hangingPunct="1"/>
            <a:r>
              <a:rPr lang="en-US" altLang="en-US">
                <a:solidFill>
                  <a:schemeClr val="bg1"/>
                </a:solidFill>
                <a:latin typeface="+mn-lt"/>
              </a:rPr>
              <a:t>Go to the dadeschools.net homepage and click on the  “Parents” tab or the “Community” tab. </a:t>
            </a:r>
          </a:p>
          <a:p>
            <a:pPr eaLnBrk="1" hangingPunct="1"/>
            <a:endParaRPr lang="en-US" altLang="en-US">
              <a:solidFill>
                <a:schemeClr val="bg1"/>
              </a:solidFill>
              <a:latin typeface="+mn-lt"/>
            </a:endParaRPr>
          </a:p>
          <a:p>
            <a:pPr eaLnBrk="1" hangingPunct="1"/>
            <a:r>
              <a:rPr lang="en-US" altLang="en-US">
                <a:solidFill>
                  <a:schemeClr val="bg1"/>
                </a:solidFill>
                <a:latin typeface="+mn-lt"/>
              </a:rPr>
              <a:t>Or go directly:  </a:t>
            </a:r>
            <a:r>
              <a:rPr lang="en-US" altLang="en-US">
                <a:solidFill>
                  <a:schemeClr val="bg1"/>
                </a:solidFill>
                <a:latin typeface="+mn-lt"/>
                <a:hlinkClick r:id="rId3"/>
              </a:rPr>
              <a:t>https://apps.raptortech.com/Apply/MTY6ZW4tVVM=</a:t>
            </a:r>
            <a:endParaRPr lang="en-US" altLang="en-US">
              <a:solidFill>
                <a:schemeClr val="bg1"/>
              </a:solidFill>
              <a:latin typeface="+mn-lt"/>
            </a:endParaRPr>
          </a:p>
          <a:p>
            <a:pPr eaLnBrk="1" hangingPunct="1"/>
            <a:r>
              <a:rPr lang="en-US" altLang="en-US">
                <a:solidFill>
                  <a:schemeClr val="bg1"/>
                </a:solidFill>
                <a:latin typeface="+mn-lt"/>
              </a:rPr>
              <a:t>           </a:t>
            </a:r>
          </a:p>
          <a:p>
            <a:pPr eaLnBrk="1" hangingPunct="1">
              <a:lnSpc>
                <a:spcPts val="1050"/>
              </a:lnSpc>
            </a:pPr>
            <a:endParaRPr lang="en-US" altLang="en-US">
              <a:solidFill>
                <a:schemeClr val="bg1"/>
              </a:solidFill>
              <a:latin typeface="+mn-lt"/>
            </a:endParaRPr>
          </a:p>
          <a:p>
            <a:pPr eaLnBrk="1" hangingPunct="1">
              <a:lnSpc>
                <a:spcPts val="1050"/>
              </a:lnSpc>
            </a:pPr>
            <a:r>
              <a:rPr lang="en-US" altLang="en-US">
                <a:solidFill>
                  <a:schemeClr val="bg1"/>
                </a:solidFill>
                <a:latin typeface="+mn-lt"/>
              </a:rPr>
              <a:t>Volunteer links can be found on the GLP Website!</a:t>
            </a:r>
          </a:p>
        </p:txBody>
      </p:sp>
      <p:sp>
        <p:nvSpPr>
          <p:cNvPr id="3" name="Oval 2">
            <a:extLst>
              <a:ext uri="{FF2B5EF4-FFF2-40B4-BE49-F238E27FC236}">
                <a16:creationId xmlns:a16="http://schemas.microsoft.com/office/drawing/2014/main" id="{F8495C87-586A-2128-7DEA-87CDEF9AAF0B}"/>
              </a:ext>
            </a:extLst>
          </p:cNvPr>
          <p:cNvSpPr/>
          <p:nvPr/>
        </p:nvSpPr>
        <p:spPr>
          <a:xfrm>
            <a:off x="4834876" y="4683369"/>
            <a:ext cx="3672616" cy="21746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Volunteers </a:t>
            </a:r>
            <a:r>
              <a:rPr lang="en-US" b="1" u="sng"/>
              <a:t>MUST </a:t>
            </a:r>
            <a:r>
              <a:rPr lang="en-US"/>
              <a:t>wear their </a:t>
            </a:r>
            <a:r>
              <a:rPr lang="en-US" b="1">
                <a:solidFill>
                  <a:srgbClr val="FF0000"/>
                </a:solidFill>
              </a:rPr>
              <a:t>RED</a:t>
            </a:r>
            <a:r>
              <a:rPr lang="en-US"/>
              <a:t> GLP volunteer shirt when at the school or during field trips.</a:t>
            </a:r>
          </a:p>
        </p:txBody>
      </p:sp>
      <p:sp>
        <p:nvSpPr>
          <p:cNvPr id="11" name="TextBox 10">
            <a:extLst>
              <a:ext uri="{FF2B5EF4-FFF2-40B4-BE49-F238E27FC236}">
                <a16:creationId xmlns:a16="http://schemas.microsoft.com/office/drawing/2014/main" id="{E8E91CFB-8965-CE19-9F37-8671B856ECEB}"/>
              </a:ext>
            </a:extLst>
          </p:cNvPr>
          <p:cNvSpPr txBox="1"/>
          <p:nvPr/>
        </p:nvSpPr>
        <p:spPr>
          <a:xfrm>
            <a:off x="98474" y="3944622"/>
            <a:ext cx="4586066" cy="3139321"/>
          </a:xfrm>
          <a:prstGeom prst="rect">
            <a:avLst/>
          </a:prstGeom>
          <a:noFill/>
        </p:spPr>
        <p:txBody>
          <a:bodyPr wrap="square" lIns="91440" tIns="45720" rIns="91440" bIns="45720" anchor="t">
            <a:spAutoFit/>
          </a:bodyPr>
          <a:lstStyle/>
          <a:p>
            <a:pPr marL="0" marR="0">
              <a:spcBef>
                <a:spcPts val="0"/>
              </a:spcBef>
              <a:spcAft>
                <a:spcPts val="0"/>
              </a:spcAft>
            </a:pPr>
            <a:r>
              <a:rPr lang="en-US"/>
              <a:t>Note: </a:t>
            </a:r>
          </a:p>
          <a:p>
            <a:pPr marL="285750" marR="0" indent="-285750">
              <a:spcBef>
                <a:spcPts val="0"/>
              </a:spcBef>
              <a:spcAft>
                <a:spcPts val="0"/>
              </a:spcAft>
              <a:buFont typeface="Arial" panose="020B0604020202020204" pitchFamily="34" charset="0"/>
              <a:buChar char="•"/>
            </a:pPr>
            <a:r>
              <a:rPr lang="en-US"/>
              <a:t>All volunteers must be cleared for any event at school.</a:t>
            </a:r>
          </a:p>
          <a:p>
            <a:pPr marL="285750" indent="-285750">
              <a:buFont typeface="Arial" panose="020B0604020202020204" pitchFamily="34" charset="0"/>
              <a:buChar char="•"/>
            </a:pPr>
            <a:r>
              <a:rPr lang="en-US">
                <a:ea typeface="Tahoma"/>
                <a:cs typeface="Tahoma"/>
              </a:rPr>
              <a:t>Volunteers must renew registration each school year. </a:t>
            </a:r>
          </a:p>
          <a:p>
            <a:pPr marL="285750" marR="0" indent="-285750">
              <a:spcBef>
                <a:spcPts val="0"/>
              </a:spcBef>
              <a:spcAft>
                <a:spcPts val="0"/>
              </a:spcAft>
              <a:buFont typeface="Arial" panose="020B0604020202020204" pitchFamily="34" charset="0"/>
              <a:buChar char="•"/>
            </a:pPr>
            <a:r>
              <a:rPr lang="en-US"/>
              <a:t>Volunteers cannot assist during INSTRUCTIONAL time unless, it's a special event or fieldtrips.</a:t>
            </a:r>
          </a:p>
          <a:p>
            <a:pPr marL="285750" marR="0" indent="-285750">
              <a:spcBef>
                <a:spcPts val="0"/>
              </a:spcBef>
              <a:spcAft>
                <a:spcPts val="0"/>
              </a:spcAft>
              <a:buFont typeface="Arial" panose="020B0604020202020204" pitchFamily="34" charset="0"/>
              <a:buChar char="•"/>
            </a:pPr>
            <a:r>
              <a:rPr lang="en-US"/>
              <a:t>Please remember to always bring ID with you when you volunteer. </a:t>
            </a:r>
          </a:p>
          <a:p>
            <a:pPr marL="0" marR="0">
              <a:spcBef>
                <a:spcPts val="0"/>
              </a:spcBef>
              <a:spcAft>
                <a:spcPts val="0"/>
              </a:spcAft>
            </a:pPr>
            <a:endParaRPr lang="en-US"/>
          </a:p>
        </p:txBody>
      </p:sp>
      <p:sp>
        <p:nvSpPr>
          <p:cNvPr id="4" name="Rectangle: Rounded Corners 3">
            <a:extLst>
              <a:ext uri="{FF2B5EF4-FFF2-40B4-BE49-F238E27FC236}">
                <a16:creationId xmlns:a16="http://schemas.microsoft.com/office/drawing/2014/main" id="{2873B3B6-DCA2-CABF-293D-21FA0F9C6CC0}"/>
              </a:ext>
            </a:extLst>
          </p:cNvPr>
          <p:cNvSpPr/>
          <p:nvPr/>
        </p:nvSpPr>
        <p:spPr>
          <a:xfrm>
            <a:off x="4694338" y="4094597"/>
            <a:ext cx="4161509" cy="591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n w="0"/>
                <a:solidFill>
                  <a:schemeClr val="tx1"/>
                </a:solidFill>
                <a:effectLst>
                  <a:outerShdw blurRad="38100" dist="19050" dir="2700000" algn="tl" rotWithShape="0">
                    <a:schemeClr val="dk1">
                      <a:alpha val="40000"/>
                    </a:schemeClr>
                  </a:outerShdw>
                </a:effectLst>
              </a:rPr>
              <a:t>STORE BOUGHT ITEMS FOR BIRTHDAYS ONLY!!! NO BALLOONS.</a:t>
            </a:r>
          </a:p>
        </p:txBody>
      </p:sp>
    </p:spTree>
    <p:extLst>
      <p:ext uri="{BB962C8B-B14F-4D97-AF65-F5344CB8AC3E}">
        <p14:creationId xmlns:p14="http://schemas.microsoft.com/office/powerpoint/2010/main" val="4460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rawing, soup, food&#10;&#10;Description automatically generated">
            <a:extLst>
              <a:ext uri="{FF2B5EF4-FFF2-40B4-BE49-F238E27FC236}">
                <a16:creationId xmlns:a16="http://schemas.microsoft.com/office/drawing/2014/main" id="{0CCA83F8-F78C-4B8C-A552-80A6D14239B4}"/>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5748337" y="76200"/>
            <a:ext cx="1338263" cy="1338263"/>
          </a:xfrm>
          <a:prstGeom prst="ellipse">
            <a:avLst/>
          </a:prstGeom>
          <a:ln>
            <a:noFill/>
          </a:ln>
          <a:effectLst>
            <a:softEdge rad="112500"/>
          </a:effectLst>
        </p:spPr>
      </p:pic>
      <p:sp>
        <p:nvSpPr>
          <p:cNvPr id="2" name="Title 1"/>
          <p:cNvSpPr>
            <a:spLocks noGrp="1"/>
          </p:cNvSpPr>
          <p:nvPr>
            <p:ph type="title"/>
          </p:nvPr>
        </p:nvSpPr>
        <p:spPr/>
        <p:txBody>
          <a:bodyPr/>
          <a:lstStyle/>
          <a:p>
            <a:r>
              <a:rPr lang="en-US">
                <a:solidFill>
                  <a:schemeClr val="tx2"/>
                </a:solidFill>
              </a:rPr>
              <a:t>PTA</a:t>
            </a:r>
          </a:p>
        </p:txBody>
      </p:sp>
      <p:sp>
        <p:nvSpPr>
          <p:cNvPr id="9" name="TextBox 8">
            <a:extLst>
              <a:ext uri="{FF2B5EF4-FFF2-40B4-BE49-F238E27FC236}">
                <a16:creationId xmlns:a16="http://schemas.microsoft.com/office/drawing/2014/main" id="{1689AE8D-945D-482B-B6E8-BD5966D6769C}"/>
              </a:ext>
            </a:extLst>
          </p:cNvPr>
          <p:cNvSpPr txBox="1"/>
          <p:nvPr/>
        </p:nvSpPr>
        <p:spPr>
          <a:xfrm>
            <a:off x="224916" y="1388394"/>
            <a:ext cx="6328284" cy="307777"/>
          </a:xfrm>
          <a:prstGeom prst="rect">
            <a:avLst/>
          </a:prstGeom>
          <a:noFill/>
        </p:spPr>
        <p:txBody>
          <a:bodyPr wrap="square">
            <a:spAutoFit/>
          </a:bodyPr>
          <a:lstStyle/>
          <a:p>
            <a:pPr>
              <a:spcBef>
                <a:spcPct val="20000"/>
              </a:spcBef>
            </a:pPr>
            <a:endParaRPr lang="en-US" sz="1400"/>
          </a:p>
        </p:txBody>
      </p:sp>
      <p:sp>
        <p:nvSpPr>
          <p:cNvPr id="7" name="TextBox 6">
            <a:extLst>
              <a:ext uri="{FF2B5EF4-FFF2-40B4-BE49-F238E27FC236}">
                <a16:creationId xmlns:a16="http://schemas.microsoft.com/office/drawing/2014/main" id="{D13C0BBB-736C-407E-B11D-A2069DB625C8}"/>
              </a:ext>
            </a:extLst>
          </p:cNvPr>
          <p:cNvSpPr txBox="1"/>
          <p:nvPr/>
        </p:nvSpPr>
        <p:spPr>
          <a:xfrm>
            <a:off x="381000" y="1431396"/>
            <a:ext cx="6096000" cy="369332"/>
          </a:xfrm>
          <a:prstGeom prst="rect">
            <a:avLst/>
          </a:prstGeom>
          <a:noFill/>
        </p:spPr>
        <p:txBody>
          <a:bodyPr wrap="square">
            <a:spAutoFit/>
          </a:bodyPr>
          <a:lstStyle/>
          <a:p>
            <a:r>
              <a:rPr lang="en-US"/>
              <a:t>Volunteers help make our school a success on all levels!</a:t>
            </a:r>
          </a:p>
        </p:txBody>
      </p:sp>
      <p:sp>
        <p:nvSpPr>
          <p:cNvPr id="10" name="TextBox 9">
            <a:extLst>
              <a:ext uri="{FF2B5EF4-FFF2-40B4-BE49-F238E27FC236}">
                <a16:creationId xmlns:a16="http://schemas.microsoft.com/office/drawing/2014/main" id="{1E82E5AA-CE05-42BA-BAE6-6604472339C7}"/>
              </a:ext>
            </a:extLst>
          </p:cNvPr>
          <p:cNvSpPr txBox="1"/>
          <p:nvPr/>
        </p:nvSpPr>
        <p:spPr>
          <a:xfrm>
            <a:off x="457200" y="1905000"/>
            <a:ext cx="6248400" cy="3970318"/>
          </a:xfrm>
          <a:prstGeom prst="rect">
            <a:avLst/>
          </a:prstGeom>
          <a:solidFill>
            <a:schemeClr val="tx2">
              <a:lumMod val="50000"/>
            </a:schemeClr>
          </a:solidFill>
        </p:spPr>
        <p:txBody>
          <a:bodyPr wrap="square">
            <a:spAutoFit/>
          </a:bodyPr>
          <a:lstStyle/>
          <a:p>
            <a:pPr algn="just"/>
            <a:r>
              <a:rPr lang="en-US">
                <a:solidFill>
                  <a:schemeClr val="bg1"/>
                </a:solidFill>
              </a:rPr>
              <a:t>With parent-teacher involvement, amazing things can be accomplished for our children and our school. Our Porter PTA needs volunteers every school day, all year long. The PTA is a wonderful way to be involved with your child’s school. Whether it is a one-time event, volunteering on occasion from home or involving your business, your contribution plays a significant role in enriching our children’s lives. There are many opportunities for you to get involved in your child’s educational experience. Our goal is to help every person find his/her niche. It can be sharing a talent, helping in fund-raising or assisting in the classroom. The possibilities are endless. </a:t>
            </a:r>
          </a:p>
          <a:p>
            <a:pPr algn="just"/>
            <a:endParaRPr lang="en-US">
              <a:solidFill>
                <a:schemeClr val="bg1"/>
              </a:solidFill>
            </a:endParaRPr>
          </a:p>
          <a:p>
            <a:pPr algn="just"/>
            <a:r>
              <a:rPr lang="en-US" b="1">
                <a:solidFill>
                  <a:schemeClr val="bg1"/>
                </a:solidFill>
              </a:rPr>
              <a:t>     We encourage you to join our PTA.</a:t>
            </a:r>
          </a:p>
        </p:txBody>
      </p:sp>
      <p:pic>
        <p:nvPicPr>
          <p:cNvPr id="11" name="Content Placeholder 4">
            <a:extLst>
              <a:ext uri="{FF2B5EF4-FFF2-40B4-BE49-F238E27FC236}">
                <a16:creationId xmlns:a16="http://schemas.microsoft.com/office/drawing/2014/main" id="{7DB1629D-BDAF-4E6D-9C81-034911E7B4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5426604"/>
            <a:ext cx="1982681" cy="1488050"/>
          </a:xfrm>
          <a:prstGeom prst="rect">
            <a:avLst/>
          </a:prstGeom>
        </p:spPr>
      </p:pic>
      <p:pic>
        <p:nvPicPr>
          <p:cNvPr id="12" name="Content Placeholder 5">
            <a:extLst>
              <a:ext uri="{FF2B5EF4-FFF2-40B4-BE49-F238E27FC236}">
                <a16:creationId xmlns:a16="http://schemas.microsoft.com/office/drawing/2014/main" id="{E62A7B33-C45C-4014-A41D-C343DD6E44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0" y="5131293"/>
            <a:ext cx="1982681" cy="1488050"/>
          </a:xfrm>
          <a:prstGeom prst="rect">
            <a:avLst/>
          </a:prstGeom>
        </p:spPr>
      </p:pic>
      <p:pic>
        <p:nvPicPr>
          <p:cNvPr id="13" name="Content Placeholder 6">
            <a:extLst>
              <a:ext uri="{FF2B5EF4-FFF2-40B4-BE49-F238E27FC236}">
                <a16:creationId xmlns:a16="http://schemas.microsoft.com/office/drawing/2014/main" id="{E24C6B92-84BC-4817-A314-290B76A5C1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119" y="5293750"/>
            <a:ext cx="1982681" cy="1488050"/>
          </a:xfrm>
          <a:prstGeom prst="rect">
            <a:avLst/>
          </a:prstGeom>
        </p:spPr>
      </p:pic>
    </p:spTree>
    <p:extLst>
      <p:ext uri="{BB962C8B-B14F-4D97-AF65-F5344CB8AC3E}">
        <p14:creationId xmlns:p14="http://schemas.microsoft.com/office/powerpoint/2010/main" val="66345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rawing, soup, food&#10;&#10;Description automatically generated">
            <a:extLst>
              <a:ext uri="{FF2B5EF4-FFF2-40B4-BE49-F238E27FC236}">
                <a16:creationId xmlns:a16="http://schemas.microsoft.com/office/drawing/2014/main" id="{0CCA83F8-F78C-4B8C-A552-80A6D14239B4}"/>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5748337" y="76200"/>
            <a:ext cx="1338263" cy="1338263"/>
          </a:xfrm>
          <a:prstGeom prst="ellipse">
            <a:avLst/>
          </a:prstGeom>
          <a:ln>
            <a:noFill/>
          </a:ln>
          <a:effectLst>
            <a:softEdge rad="112500"/>
          </a:effectLst>
        </p:spPr>
      </p:pic>
      <p:sp>
        <p:nvSpPr>
          <p:cNvPr id="2" name="Title 1"/>
          <p:cNvSpPr>
            <a:spLocks noGrp="1"/>
          </p:cNvSpPr>
          <p:nvPr>
            <p:ph type="title"/>
          </p:nvPr>
        </p:nvSpPr>
        <p:spPr/>
        <p:txBody>
          <a:bodyPr>
            <a:normAutofit/>
          </a:bodyPr>
          <a:lstStyle/>
          <a:p>
            <a:r>
              <a:rPr lang="en-US">
                <a:solidFill>
                  <a:schemeClr val="tx2"/>
                </a:solidFill>
              </a:rPr>
              <a:t>Resources</a:t>
            </a:r>
          </a:p>
        </p:txBody>
      </p:sp>
      <p:sp>
        <p:nvSpPr>
          <p:cNvPr id="6" name="Rectangle 3">
            <a:extLst>
              <a:ext uri="{FF2B5EF4-FFF2-40B4-BE49-F238E27FC236}">
                <a16:creationId xmlns:a16="http://schemas.microsoft.com/office/drawing/2014/main" id="{4B0CFAF5-760A-4E01-8A97-8A8E697F7711}"/>
              </a:ext>
            </a:extLst>
          </p:cNvPr>
          <p:cNvSpPr txBox="1">
            <a:spLocks noChangeArrowheads="1"/>
          </p:cNvSpPr>
          <p:nvPr/>
        </p:nvSpPr>
        <p:spPr>
          <a:xfrm>
            <a:off x="279400" y="1600200"/>
            <a:ext cx="6781800" cy="5029200"/>
          </a:xfrm>
          <a:prstGeom prst="rect">
            <a:avLst/>
          </a:prstGeom>
        </p:spPr>
        <p:txBody>
          <a:bodyPr/>
          <a:lstStyle>
            <a:lvl1pPr marL="0" indent="0" algn="l" defTabSz="914400" rtl="0" eaLnBrk="1" latinLnBrk="0" hangingPunct="1">
              <a:spcBef>
                <a:spcPct val="20000"/>
              </a:spcBef>
              <a:buFontTx/>
              <a:buNone/>
              <a:defRPr sz="1800" kern="1200">
                <a:solidFill>
                  <a:schemeClr val="tx1"/>
                </a:solidFill>
                <a:latin typeface="+mn-lt"/>
                <a:ea typeface="+mn-ea"/>
                <a:cs typeface="+mn-cs"/>
              </a:defRPr>
            </a:lvl1pPr>
            <a:lvl2pPr marL="0" indent="0" algn="l" defTabSz="914400" rtl="0" eaLnBrk="1" latinLnBrk="0" hangingPunct="1">
              <a:spcBef>
                <a:spcPct val="20000"/>
              </a:spcBef>
              <a:buFontTx/>
              <a:buNone/>
              <a:defRPr sz="1800" kern="1200">
                <a:solidFill>
                  <a:schemeClr val="tx1"/>
                </a:solidFill>
                <a:latin typeface="+mn-lt"/>
                <a:ea typeface="+mn-ea"/>
                <a:cs typeface="+mn-cs"/>
              </a:defRPr>
            </a:lvl2pPr>
            <a:lvl3pPr marL="0" indent="0" algn="l" defTabSz="914400" rtl="0" eaLnBrk="1" latinLnBrk="0" hangingPunct="1">
              <a:spcBef>
                <a:spcPct val="20000"/>
              </a:spcBef>
              <a:buFontTx/>
              <a:buNone/>
              <a:defRPr sz="1800" kern="1200">
                <a:solidFill>
                  <a:schemeClr val="tx1"/>
                </a:solidFill>
                <a:latin typeface="+mn-lt"/>
                <a:ea typeface="+mn-ea"/>
                <a:cs typeface="+mn-cs"/>
              </a:defRPr>
            </a:lvl3pPr>
            <a:lvl4pPr marL="0" indent="0" algn="l" defTabSz="914400" rtl="0" eaLnBrk="1" latinLnBrk="0" hangingPunct="1">
              <a:spcBef>
                <a:spcPct val="20000"/>
              </a:spcBef>
              <a:buFontTx/>
              <a:buNone/>
              <a:defRPr sz="1800" kern="1200">
                <a:solidFill>
                  <a:schemeClr val="tx1"/>
                </a:solidFill>
                <a:latin typeface="+mn-lt"/>
                <a:ea typeface="+mn-ea"/>
                <a:cs typeface="+mn-cs"/>
              </a:defRPr>
            </a:lvl4pPr>
            <a:lvl5pPr marL="0" indent="0" algn="l" defTabSz="914400" rtl="0" eaLnBrk="1" latinLnBrk="0" hangingPunct="1">
              <a:spcBef>
                <a:spcPct val="20000"/>
              </a:spcBef>
              <a:buFontTx/>
              <a:buNone/>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lnSpc>
                <a:spcPct val="80000"/>
              </a:lnSpc>
              <a:buFont typeface="Arial" panose="020B0604020202020204" pitchFamily="34" charset="0"/>
              <a:buChar char="•"/>
              <a:defRPr/>
            </a:pPr>
            <a:r>
              <a:rPr lang="en-US" altLang="en-US" sz="2000" i="1">
                <a:latin typeface="Arial" charset="0"/>
                <a:cs typeface="Arial" charset="0"/>
              </a:rPr>
              <a:t>Dade County Public Schools website to access parent and student portal.  Contains resources for parents and students. </a:t>
            </a:r>
            <a:r>
              <a:rPr lang="en-US" altLang="en-US" sz="2000" b="1" u="sng">
                <a:solidFill>
                  <a:srgbClr val="FF0000"/>
                </a:solidFill>
                <a:latin typeface="Arial" charset="0"/>
                <a:cs typeface="Arial" charset="0"/>
              </a:rPr>
              <a:t>www.dadeschools.net</a:t>
            </a:r>
            <a:r>
              <a:rPr lang="en-US" altLang="en-US" sz="2000" b="1">
                <a:solidFill>
                  <a:srgbClr val="FF0000"/>
                </a:solidFill>
                <a:latin typeface="Arial" charset="0"/>
                <a:cs typeface="Arial" charset="0"/>
              </a:rPr>
              <a:t> </a:t>
            </a:r>
            <a:r>
              <a:rPr lang="en-US" altLang="en-US" sz="2000" i="1">
                <a:solidFill>
                  <a:srgbClr val="FF0000"/>
                </a:solidFill>
                <a:latin typeface="Arial" charset="0"/>
                <a:cs typeface="Arial" charset="0"/>
              </a:rPr>
              <a:t>  </a:t>
            </a:r>
          </a:p>
          <a:p>
            <a:pPr>
              <a:lnSpc>
                <a:spcPct val="80000"/>
              </a:lnSpc>
              <a:defRPr/>
            </a:pPr>
            <a:endParaRPr lang="en-US" altLang="en-US" sz="2000" i="1">
              <a:latin typeface="Arial" charset="0"/>
              <a:cs typeface="Arial" charset="0"/>
            </a:endParaRPr>
          </a:p>
          <a:p>
            <a:pPr marL="342900" indent="-342900">
              <a:lnSpc>
                <a:spcPct val="80000"/>
              </a:lnSpc>
              <a:buFont typeface="Arial" panose="020B0604020202020204" pitchFamily="34" charset="0"/>
              <a:buChar char="•"/>
              <a:defRPr/>
            </a:pPr>
            <a:r>
              <a:rPr lang="en-US" altLang="en-US" sz="2000" i="1">
                <a:latin typeface="Arial" charset="0"/>
                <a:cs typeface="Arial" charset="0"/>
              </a:rPr>
              <a:t>The Student Portal includes: </a:t>
            </a:r>
          </a:p>
          <a:p>
            <a:pPr marL="2857500" lvl="5" indent="-342900">
              <a:lnSpc>
                <a:spcPct val="80000"/>
              </a:lnSpc>
              <a:defRPr/>
            </a:pPr>
            <a:r>
              <a:rPr lang="en-US" altLang="en-US" sz="2200" i="1" err="1">
                <a:latin typeface="Arial" charset="0"/>
                <a:cs typeface="Arial" charset="0"/>
              </a:rPr>
              <a:t>iReady</a:t>
            </a:r>
            <a:endParaRPr lang="en-US" altLang="en-US" sz="2200" i="1">
              <a:latin typeface="Arial" charset="0"/>
              <a:cs typeface="Arial" charset="0"/>
            </a:endParaRPr>
          </a:p>
          <a:p>
            <a:pPr marL="2857500" lvl="5" indent="-342900">
              <a:lnSpc>
                <a:spcPct val="80000"/>
              </a:lnSpc>
              <a:defRPr/>
            </a:pPr>
            <a:r>
              <a:rPr lang="en-US" altLang="en-US" sz="2200" i="1" err="1">
                <a:latin typeface="Arial" charset="0"/>
                <a:cs typeface="Arial" charset="0"/>
              </a:rPr>
              <a:t>Sumdog</a:t>
            </a:r>
            <a:endParaRPr lang="en-US" altLang="en-US" sz="2200" i="1">
              <a:latin typeface="Arial" charset="0"/>
              <a:cs typeface="Arial" charset="0"/>
            </a:endParaRPr>
          </a:p>
          <a:p>
            <a:pPr marL="2857500" lvl="5" indent="-342900">
              <a:lnSpc>
                <a:spcPct val="80000"/>
              </a:lnSpc>
              <a:defRPr/>
            </a:pPr>
            <a:r>
              <a:rPr lang="en-US" altLang="en-US" sz="2200" i="1">
                <a:latin typeface="Arial" charset="0"/>
                <a:cs typeface="Arial" charset="0"/>
              </a:rPr>
              <a:t>IXL</a:t>
            </a:r>
          </a:p>
          <a:p>
            <a:pPr marL="2857500" lvl="5" indent="-342900">
              <a:lnSpc>
                <a:spcPct val="80000"/>
              </a:lnSpc>
              <a:defRPr/>
            </a:pPr>
            <a:r>
              <a:rPr lang="en-US" altLang="en-US" sz="2200" i="1">
                <a:latin typeface="Arial" charset="0"/>
                <a:cs typeface="Arial" charset="0"/>
              </a:rPr>
              <a:t>Reflex Math</a:t>
            </a:r>
          </a:p>
          <a:p>
            <a:pPr marL="2857500" lvl="5" indent="-342900">
              <a:lnSpc>
                <a:spcPct val="80000"/>
              </a:lnSpc>
              <a:defRPr/>
            </a:pPr>
            <a:r>
              <a:rPr lang="en-US" altLang="en-US" sz="2200" i="1" err="1">
                <a:latin typeface="Arial" charset="0"/>
                <a:cs typeface="Arial" charset="0"/>
              </a:rPr>
              <a:t>MyON</a:t>
            </a:r>
            <a:endParaRPr lang="en-US" altLang="en-US" sz="2200" i="1">
              <a:latin typeface="Arial" charset="0"/>
              <a:cs typeface="Arial" charset="0"/>
            </a:endParaRPr>
          </a:p>
          <a:p>
            <a:pPr marL="2857500" lvl="5" indent="-342900">
              <a:lnSpc>
                <a:spcPct val="80000"/>
              </a:lnSpc>
              <a:defRPr/>
            </a:pPr>
            <a:r>
              <a:rPr lang="en-US" altLang="en-US" sz="2200" i="1">
                <a:latin typeface="Arial" charset="0"/>
                <a:cs typeface="Arial" charset="0"/>
              </a:rPr>
              <a:t>eBooks for ALL subjects</a:t>
            </a:r>
          </a:p>
          <a:p>
            <a:pPr>
              <a:lnSpc>
                <a:spcPct val="80000"/>
              </a:lnSpc>
              <a:defRPr/>
            </a:pPr>
            <a:endParaRPr lang="en-US" altLang="en-US" sz="2000" i="1">
              <a:latin typeface="Arial" charset="0"/>
              <a:cs typeface="Arial" charset="0"/>
            </a:endParaRPr>
          </a:p>
          <a:p>
            <a:pPr>
              <a:lnSpc>
                <a:spcPct val="80000"/>
              </a:lnSpc>
              <a:defRPr/>
            </a:pPr>
            <a:r>
              <a:rPr lang="en-US" altLang="en-US" sz="2000" i="1">
                <a:latin typeface="Arial" charset="0"/>
                <a:cs typeface="Arial" charset="0"/>
              </a:rPr>
              <a:t>It is </a:t>
            </a:r>
            <a:r>
              <a:rPr lang="en-US" altLang="en-US" sz="2000" b="1" i="1">
                <a:latin typeface="Arial" charset="0"/>
                <a:cs typeface="Arial" charset="0"/>
              </a:rPr>
              <a:t>Imperative </a:t>
            </a:r>
            <a:r>
              <a:rPr lang="en-US" altLang="en-US" sz="2000" i="1">
                <a:latin typeface="Arial" charset="0"/>
                <a:cs typeface="Arial" charset="0"/>
              </a:rPr>
              <a:t>that your child is able to login and access the Student Portal. I have made sure that the user name and passwords are valid. </a:t>
            </a:r>
            <a:r>
              <a:rPr lang="en-US" altLang="en-US" sz="2000" i="1">
                <a:highlight>
                  <a:srgbClr val="FFFF00"/>
                </a:highlight>
                <a:latin typeface="Arial" charset="0"/>
                <a:cs typeface="Arial" charset="0"/>
              </a:rPr>
              <a:t>Please </a:t>
            </a:r>
            <a:r>
              <a:rPr lang="en-US" altLang="en-US" sz="2000" b="1" i="1">
                <a:highlight>
                  <a:srgbClr val="FFFF00"/>
                </a:highlight>
                <a:latin typeface="Arial" charset="0"/>
                <a:cs typeface="Arial" charset="0"/>
              </a:rPr>
              <a:t>do not </a:t>
            </a:r>
            <a:r>
              <a:rPr lang="en-US" altLang="en-US" sz="2000" i="1">
                <a:highlight>
                  <a:srgbClr val="FFFF00"/>
                </a:highlight>
                <a:latin typeface="Arial" charset="0"/>
                <a:cs typeface="Arial" charset="0"/>
              </a:rPr>
              <a:t>reset your child’s password</a:t>
            </a:r>
            <a:r>
              <a:rPr lang="en-US" altLang="en-US" sz="2000" i="1">
                <a:latin typeface="Arial" charset="0"/>
                <a:cs typeface="Arial" charset="0"/>
              </a:rPr>
              <a:t>.</a:t>
            </a:r>
          </a:p>
          <a:p>
            <a:pPr>
              <a:lnSpc>
                <a:spcPct val="80000"/>
              </a:lnSpc>
              <a:defRPr/>
            </a:pPr>
            <a:endParaRPr lang="en-US" altLang="en-US" sz="2000" b="1">
              <a:solidFill>
                <a:srgbClr val="FF0000"/>
              </a:solidFill>
              <a:latin typeface="Arial" charset="0"/>
              <a:cs typeface="Arial" charset="0"/>
            </a:endParaRPr>
          </a:p>
          <a:p>
            <a:pPr algn="r">
              <a:lnSpc>
                <a:spcPct val="80000"/>
              </a:lnSpc>
              <a:defRPr/>
            </a:pPr>
            <a:endParaRPr lang="en-US" altLang="en-US" sz="2800" i="1">
              <a:latin typeface="Arial" charset="0"/>
              <a:cs typeface="Arial" charset="0"/>
            </a:endParaRPr>
          </a:p>
          <a:p>
            <a:pPr algn="r">
              <a:lnSpc>
                <a:spcPct val="80000"/>
              </a:lnSpc>
              <a:defRPr/>
            </a:pPr>
            <a:r>
              <a:rPr lang="en-US" altLang="en-US" sz="2800" i="1">
                <a:latin typeface="Arial" charset="0"/>
                <a:cs typeface="Arial" charset="0"/>
              </a:rPr>
              <a:t>	</a:t>
            </a:r>
          </a:p>
          <a:p>
            <a:pPr>
              <a:lnSpc>
                <a:spcPct val="80000"/>
              </a:lnSpc>
              <a:defRPr/>
            </a:pPr>
            <a:endParaRPr lang="en-US" altLang="en-US" i="1">
              <a:latin typeface="Arial" charset="0"/>
              <a:cs typeface="Arial" charset="0"/>
            </a:endParaRPr>
          </a:p>
          <a:p>
            <a:pPr lvl="1">
              <a:lnSpc>
                <a:spcPct val="80000"/>
              </a:lnSpc>
              <a:defRPr/>
            </a:pPr>
            <a:endParaRPr lang="en-US" altLang="en-US" sz="2400" b="1" i="1">
              <a:latin typeface="Kristen ITC" pitchFamily="66" charset="0"/>
            </a:endParaRPr>
          </a:p>
          <a:p>
            <a:pPr>
              <a:lnSpc>
                <a:spcPct val="80000"/>
              </a:lnSpc>
              <a:defRPr/>
            </a:pPr>
            <a:endParaRPr lang="en-US" altLang="en-US" sz="2800" b="1">
              <a:latin typeface="Kristen ITC" pitchFamily="66" charset="0"/>
            </a:endParaRPr>
          </a:p>
          <a:p>
            <a:pPr>
              <a:lnSpc>
                <a:spcPct val="80000"/>
              </a:lnSpc>
              <a:defRPr/>
            </a:pPr>
            <a:endParaRPr lang="en-US" altLang="en-US" sz="2800">
              <a:latin typeface="Kristen ITC" pitchFamily="66" charset="0"/>
            </a:endParaRPr>
          </a:p>
          <a:p>
            <a:pPr>
              <a:lnSpc>
                <a:spcPct val="80000"/>
              </a:lnSpc>
              <a:defRPr/>
            </a:pPr>
            <a:endParaRPr lang="en-US" altLang="en-US" sz="2800">
              <a:latin typeface="Kristen ITC" pitchFamily="66" charset="0"/>
            </a:endParaRPr>
          </a:p>
        </p:txBody>
      </p:sp>
    </p:spTree>
    <p:extLst>
      <p:ext uri="{BB962C8B-B14F-4D97-AF65-F5344CB8AC3E}">
        <p14:creationId xmlns:p14="http://schemas.microsoft.com/office/powerpoint/2010/main" val="84086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41839"/>
            <a:ext cx="6781800" cy="792162"/>
          </a:xfrm>
        </p:spPr>
        <p:txBody>
          <a:bodyPr>
            <a:normAutofit/>
          </a:bodyPr>
          <a:lstStyle/>
          <a:p>
            <a:r>
              <a:rPr lang="en-US">
                <a:solidFill>
                  <a:schemeClr val="tx2"/>
                </a:solidFill>
              </a:rPr>
              <a:t>Resources</a:t>
            </a:r>
          </a:p>
        </p:txBody>
      </p:sp>
      <p:pic>
        <p:nvPicPr>
          <p:cNvPr id="4" name="Picture 3">
            <a:extLst>
              <a:ext uri="{FF2B5EF4-FFF2-40B4-BE49-F238E27FC236}">
                <a16:creationId xmlns:a16="http://schemas.microsoft.com/office/drawing/2014/main" id="{9E50178D-CE33-466E-8DBA-09A7CBAC035C}"/>
              </a:ext>
            </a:extLst>
          </p:cNvPr>
          <p:cNvPicPr>
            <a:picLocks noChangeAspect="1"/>
          </p:cNvPicPr>
          <p:nvPr/>
        </p:nvPicPr>
        <p:blipFill>
          <a:blip r:embed="rId2"/>
          <a:stretch>
            <a:fillRect/>
          </a:stretch>
        </p:blipFill>
        <p:spPr>
          <a:xfrm rot="20432441">
            <a:off x="765356" y="1322542"/>
            <a:ext cx="3276116" cy="42129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a:extLst>
              <a:ext uri="{FF2B5EF4-FFF2-40B4-BE49-F238E27FC236}">
                <a16:creationId xmlns:a16="http://schemas.microsoft.com/office/drawing/2014/main" id="{D6730227-F216-4EAD-B07C-982076F28B7F}"/>
              </a:ext>
            </a:extLst>
          </p:cNvPr>
          <p:cNvPicPr>
            <a:picLocks noChangeAspect="1"/>
          </p:cNvPicPr>
          <p:nvPr/>
        </p:nvPicPr>
        <p:blipFill rotWithShape="1">
          <a:blip r:embed="rId3"/>
          <a:srcRect t="10133"/>
          <a:stretch/>
        </p:blipFill>
        <p:spPr>
          <a:xfrm>
            <a:off x="4683891" y="398746"/>
            <a:ext cx="4381500" cy="3098669"/>
          </a:xfrm>
          <a:prstGeom prst="rect">
            <a:avLst/>
          </a:prstGeom>
          <a:ln>
            <a:noFill/>
          </a:ln>
          <a:effectLst>
            <a:softEdge rad="112500"/>
          </a:effectLst>
        </p:spPr>
      </p:pic>
      <p:pic>
        <p:nvPicPr>
          <p:cNvPr id="10" name="Picture 9">
            <a:extLst>
              <a:ext uri="{FF2B5EF4-FFF2-40B4-BE49-F238E27FC236}">
                <a16:creationId xmlns:a16="http://schemas.microsoft.com/office/drawing/2014/main" id="{B4951C58-75F0-44A4-930A-F5B4F7D16F1C}"/>
              </a:ext>
            </a:extLst>
          </p:cNvPr>
          <p:cNvPicPr>
            <a:picLocks noChangeAspect="1"/>
          </p:cNvPicPr>
          <p:nvPr/>
        </p:nvPicPr>
        <p:blipFill>
          <a:blip r:embed="rId4"/>
          <a:stretch>
            <a:fillRect/>
          </a:stretch>
        </p:blipFill>
        <p:spPr>
          <a:xfrm>
            <a:off x="4683891" y="3517492"/>
            <a:ext cx="4381500" cy="3098669"/>
          </a:xfrm>
          <a:prstGeom prst="rect">
            <a:avLst/>
          </a:prstGeom>
          <a:ln>
            <a:noFill/>
          </a:ln>
          <a:effectLst>
            <a:softEdge rad="112500"/>
          </a:effectLst>
        </p:spPr>
      </p:pic>
      <p:pic>
        <p:nvPicPr>
          <p:cNvPr id="13" name="Picture 12">
            <a:extLst>
              <a:ext uri="{FF2B5EF4-FFF2-40B4-BE49-F238E27FC236}">
                <a16:creationId xmlns:a16="http://schemas.microsoft.com/office/drawing/2014/main" id="{B65EDC39-62C4-4DD7-9662-436C86FD49E3}"/>
              </a:ext>
            </a:extLst>
          </p:cNvPr>
          <p:cNvPicPr>
            <a:picLocks noChangeAspect="1"/>
          </p:cNvPicPr>
          <p:nvPr/>
        </p:nvPicPr>
        <p:blipFill>
          <a:blip r:embed="rId5"/>
          <a:stretch>
            <a:fillRect/>
          </a:stretch>
        </p:blipFill>
        <p:spPr>
          <a:xfrm rot="1168168">
            <a:off x="1276970" y="2939644"/>
            <a:ext cx="2756451" cy="35607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7918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2"/>
          </p:nvPr>
        </p:nvSpPr>
        <p:spPr>
          <a:xfrm>
            <a:off x="3505200" y="2667000"/>
            <a:ext cx="3733800" cy="4191000"/>
          </a:xfrm>
        </p:spPr>
        <p:txBody>
          <a:bodyPr>
            <a:normAutofit/>
          </a:bodyPr>
          <a:lstStyle/>
          <a:p>
            <a:r>
              <a:rPr lang="en-US" sz="1600">
                <a:solidFill>
                  <a:srgbClr val="FF0000"/>
                </a:solidFill>
                <a:hlinkClick r:id="rId2">
                  <a:extLst>
                    <a:ext uri="{A12FA001-AC4F-418D-AE19-62706E023703}">
                      <ahyp:hlinkClr xmlns:ahyp="http://schemas.microsoft.com/office/drawing/2018/hyperlinkcolor" val="tx"/>
                    </a:ext>
                  </a:extLst>
                </a:hlinkClick>
              </a:rPr>
              <a:t>www.drglpelementary.org</a:t>
            </a:r>
            <a:endParaRPr lang="en-US" sz="1600">
              <a:solidFill>
                <a:srgbClr val="FF0000"/>
              </a:solidFill>
            </a:endParaRPr>
          </a:p>
          <a:p>
            <a:r>
              <a:rPr lang="en-US" sz="1600"/>
              <a:t> Or contact us @ Tel:305-382-0792</a:t>
            </a:r>
            <a:endParaRPr lang="en-US" sz="1800"/>
          </a:p>
        </p:txBody>
      </p:sp>
      <p:sp>
        <p:nvSpPr>
          <p:cNvPr id="5" name="Title 4"/>
          <p:cNvSpPr>
            <a:spLocks noGrp="1"/>
          </p:cNvSpPr>
          <p:nvPr>
            <p:ph type="title"/>
          </p:nvPr>
        </p:nvSpPr>
        <p:spPr>
          <a:xfrm>
            <a:off x="3429000" y="1752600"/>
            <a:ext cx="3810000" cy="792162"/>
          </a:xfrm>
        </p:spPr>
        <p:txBody>
          <a:bodyPr>
            <a:normAutofit fontScale="90000"/>
          </a:bodyPr>
          <a:lstStyle/>
          <a:p>
            <a:r>
              <a:rPr lang="en-US">
                <a:solidFill>
                  <a:schemeClr val="bg2"/>
                </a:solidFill>
              </a:rPr>
              <a:t>Questions?</a:t>
            </a:r>
            <a:br>
              <a:rPr lang="en-US"/>
            </a:br>
            <a:r>
              <a:rPr lang="en-US"/>
              <a:t>More Information?</a:t>
            </a:r>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04800" y="1752600"/>
            <a:ext cx="3276600" cy="2662237"/>
          </a:xfrm>
        </p:spPr>
      </p:pic>
      <p:pic>
        <p:nvPicPr>
          <p:cNvPr id="6" name="Content Placeholder 4" descr="A picture containing drawing, soup, food&#10;&#10;Description automatically generated">
            <a:extLst>
              <a:ext uri="{FF2B5EF4-FFF2-40B4-BE49-F238E27FC236}">
                <a16:creationId xmlns:a16="http://schemas.microsoft.com/office/drawing/2014/main" id="{FEF2847D-D1DA-4582-848A-26BAF87FCE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4339" y="3424237"/>
            <a:ext cx="1338263" cy="1338263"/>
          </a:xfrm>
          <a:prstGeom prst="ellipse">
            <a:avLst/>
          </a:prstGeom>
          <a:ln>
            <a:noFill/>
          </a:ln>
          <a:effectLst>
            <a:softEdge rad="112500"/>
          </a:effectLst>
        </p:spPr>
      </p:pic>
    </p:spTree>
    <p:extLst>
      <p:ext uri="{BB962C8B-B14F-4D97-AF65-F5344CB8AC3E}">
        <p14:creationId xmlns:p14="http://schemas.microsoft.com/office/powerpoint/2010/main" val="3335017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81F340-54FB-48B7-AC09-93076441D294}"/>
              </a:ext>
            </a:extLst>
          </p:cNvPr>
          <p:cNvSpPr>
            <a:spLocks noGrp="1"/>
          </p:cNvSpPr>
          <p:nvPr>
            <p:ph type="title"/>
          </p:nvPr>
        </p:nvSpPr>
        <p:spPr>
          <a:xfrm>
            <a:off x="304800" y="533400"/>
            <a:ext cx="6781800" cy="792162"/>
          </a:xfrm>
        </p:spPr>
        <p:txBody>
          <a:bodyPr/>
          <a:lstStyle/>
          <a:p>
            <a:r>
              <a:rPr lang="en-US">
                <a:solidFill>
                  <a:schemeClr val="tx2"/>
                </a:solidFill>
              </a:rPr>
              <a:t>Superintendent’s Message</a:t>
            </a:r>
          </a:p>
        </p:txBody>
      </p:sp>
      <p:sp>
        <p:nvSpPr>
          <p:cNvPr id="4" name="TextBox 3">
            <a:extLst>
              <a:ext uri="{FF2B5EF4-FFF2-40B4-BE49-F238E27FC236}">
                <a16:creationId xmlns:a16="http://schemas.microsoft.com/office/drawing/2014/main" id="{B8E7A2B1-A353-07B4-79D3-EC5A96C2EA2D}"/>
              </a:ext>
            </a:extLst>
          </p:cNvPr>
          <p:cNvSpPr txBox="1"/>
          <p:nvPr/>
        </p:nvSpPr>
        <p:spPr>
          <a:xfrm>
            <a:off x="713509" y="1838098"/>
            <a:ext cx="4585854" cy="369332"/>
          </a:xfrm>
          <a:prstGeom prst="rect">
            <a:avLst/>
          </a:prstGeom>
          <a:solidFill>
            <a:schemeClr val="accent1"/>
          </a:solidFill>
        </p:spPr>
        <p:txBody>
          <a:bodyPr wrap="square" lIns="91440" tIns="45720" rIns="91440" bIns="45720" anchor="t">
            <a:spAutoFit/>
          </a:bodyPr>
          <a:lstStyle/>
          <a:p>
            <a:r>
              <a:rPr lang="en-US" dirty="0">
                <a:hlinkClick r:id="rId2"/>
              </a:rPr>
              <a:t>English Message </a:t>
            </a:r>
            <a:r>
              <a:rPr lang="en-US" dirty="0"/>
              <a:t> </a:t>
            </a:r>
            <a:endParaRPr lang="en-US"/>
          </a:p>
        </p:txBody>
      </p:sp>
    </p:spTree>
    <p:extLst>
      <p:ext uri="{BB962C8B-B14F-4D97-AF65-F5344CB8AC3E}">
        <p14:creationId xmlns:p14="http://schemas.microsoft.com/office/powerpoint/2010/main" val="374835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9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rawing, soup, food&#10;&#10;Description automatically generated">
            <a:extLst>
              <a:ext uri="{FF2B5EF4-FFF2-40B4-BE49-F238E27FC236}">
                <a16:creationId xmlns:a16="http://schemas.microsoft.com/office/drawing/2014/main" id="{0CCA83F8-F78C-4B8C-A552-80A6D14239B4}"/>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5748337" y="76200"/>
            <a:ext cx="1338263" cy="1338263"/>
          </a:xfrm>
          <a:prstGeom prst="ellipse">
            <a:avLst/>
          </a:prstGeom>
          <a:ln>
            <a:noFill/>
          </a:ln>
          <a:effectLst>
            <a:softEdge rad="112500"/>
          </a:effectLst>
        </p:spPr>
      </p:pic>
      <p:sp>
        <p:nvSpPr>
          <p:cNvPr id="2" name="Title 1"/>
          <p:cNvSpPr>
            <a:spLocks noGrp="1"/>
          </p:cNvSpPr>
          <p:nvPr>
            <p:ph type="title"/>
          </p:nvPr>
        </p:nvSpPr>
        <p:spPr/>
        <p:txBody>
          <a:bodyPr/>
          <a:lstStyle/>
          <a:p>
            <a:r>
              <a:rPr lang="en-US">
                <a:solidFill>
                  <a:schemeClr val="tx2"/>
                </a:solidFill>
              </a:rPr>
              <a:t>Our Mission</a:t>
            </a:r>
          </a:p>
        </p:txBody>
      </p:sp>
      <p:sp>
        <p:nvSpPr>
          <p:cNvPr id="9" name="TextBox 8">
            <a:extLst>
              <a:ext uri="{FF2B5EF4-FFF2-40B4-BE49-F238E27FC236}">
                <a16:creationId xmlns:a16="http://schemas.microsoft.com/office/drawing/2014/main" id="{1689AE8D-945D-482B-B6E8-BD5966D6769C}"/>
              </a:ext>
            </a:extLst>
          </p:cNvPr>
          <p:cNvSpPr txBox="1"/>
          <p:nvPr/>
        </p:nvSpPr>
        <p:spPr>
          <a:xfrm>
            <a:off x="224916" y="1388394"/>
            <a:ext cx="6328284" cy="307777"/>
          </a:xfrm>
          <a:prstGeom prst="rect">
            <a:avLst/>
          </a:prstGeom>
          <a:noFill/>
        </p:spPr>
        <p:txBody>
          <a:bodyPr wrap="square">
            <a:spAutoFit/>
          </a:bodyPr>
          <a:lstStyle/>
          <a:p>
            <a:pPr>
              <a:spcBef>
                <a:spcPct val="20000"/>
              </a:spcBef>
            </a:pPr>
            <a:endParaRPr lang="en-US" sz="1400"/>
          </a:p>
        </p:txBody>
      </p:sp>
      <p:sp>
        <p:nvSpPr>
          <p:cNvPr id="8" name="TextBox 7">
            <a:extLst>
              <a:ext uri="{FF2B5EF4-FFF2-40B4-BE49-F238E27FC236}">
                <a16:creationId xmlns:a16="http://schemas.microsoft.com/office/drawing/2014/main" id="{1F835655-CAC9-4CEE-A165-FCA117FB5111}"/>
              </a:ext>
            </a:extLst>
          </p:cNvPr>
          <p:cNvSpPr txBox="1"/>
          <p:nvPr/>
        </p:nvSpPr>
        <p:spPr>
          <a:xfrm>
            <a:off x="304800" y="1542282"/>
            <a:ext cx="6781800" cy="2585323"/>
          </a:xfrm>
          <a:prstGeom prst="rect">
            <a:avLst/>
          </a:prstGeom>
          <a:noFill/>
        </p:spPr>
        <p:txBody>
          <a:bodyPr wrap="square">
            <a:spAutoFit/>
          </a:bodyPr>
          <a:lstStyle/>
          <a:p>
            <a:pPr algn="just"/>
            <a:r>
              <a:rPr lang="en-US" sz="1800">
                <a:latin typeface="Century Gothic" panose="020B0502020202020204" pitchFamily="34" charset="0"/>
              </a:rPr>
              <a:t>Dr. Gilbert L. Porter Elementary School envisions </a:t>
            </a:r>
            <a:r>
              <a:rPr lang="en-US" sz="1800" b="1">
                <a:solidFill>
                  <a:srgbClr val="FF0000"/>
                </a:solidFill>
                <a:latin typeface="Century Gothic" panose="020B0502020202020204" pitchFamily="34" charset="0"/>
              </a:rPr>
              <a:t>every child</a:t>
            </a:r>
            <a:r>
              <a:rPr lang="en-US" sz="1800">
                <a:solidFill>
                  <a:srgbClr val="FF0000"/>
                </a:solidFill>
                <a:latin typeface="Century Gothic" panose="020B0502020202020204" pitchFamily="34" charset="0"/>
              </a:rPr>
              <a:t> </a:t>
            </a:r>
            <a:r>
              <a:rPr lang="en-US" sz="1800">
                <a:latin typeface="Century Gothic" panose="020B0502020202020204" pitchFamily="34" charset="0"/>
              </a:rPr>
              <a:t>to be a </a:t>
            </a:r>
            <a:r>
              <a:rPr lang="en-US" sz="1800" b="1">
                <a:solidFill>
                  <a:srgbClr val="FF0000"/>
                </a:solidFill>
                <a:latin typeface="Century Gothic" panose="020B0502020202020204" pitchFamily="34" charset="0"/>
              </a:rPr>
              <a:t>lifelong learner </a:t>
            </a:r>
            <a:r>
              <a:rPr lang="en-US" sz="1800">
                <a:latin typeface="Century Gothic" panose="020B0502020202020204" pitchFamily="34" charset="0"/>
              </a:rPr>
              <a:t>who is a responsible, productive, and caring citizen. It is our mission to create an environment that focuses on the child's strengths, to motivate parents, teachers, administrators, and non-instructional personnel to believe that in "The School of Discovery" ALL children are allowed to explore the depths of their potential; and to create an environment for learning where every child succeeds.</a:t>
            </a:r>
          </a:p>
        </p:txBody>
      </p:sp>
    </p:spTree>
    <p:extLst>
      <p:ext uri="{BB962C8B-B14F-4D97-AF65-F5344CB8AC3E}">
        <p14:creationId xmlns:p14="http://schemas.microsoft.com/office/powerpoint/2010/main" val="108079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rawing, soup, food&#10;&#10;Description automatically generated">
            <a:extLst>
              <a:ext uri="{FF2B5EF4-FFF2-40B4-BE49-F238E27FC236}">
                <a16:creationId xmlns:a16="http://schemas.microsoft.com/office/drawing/2014/main" id="{0CCA83F8-F78C-4B8C-A552-80A6D14239B4}"/>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5748337" y="76200"/>
            <a:ext cx="1338263" cy="1338263"/>
          </a:xfrm>
          <a:prstGeom prst="ellipse">
            <a:avLst/>
          </a:prstGeom>
          <a:ln>
            <a:noFill/>
          </a:ln>
          <a:effectLst>
            <a:softEdge rad="112500"/>
          </a:effectLst>
        </p:spPr>
      </p:pic>
      <p:sp>
        <p:nvSpPr>
          <p:cNvPr id="2" name="Title 1"/>
          <p:cNvSpPr>
            <a:spLocks noGrp="1"/>
          </p:cNvSpPr>
          <p:nvPr>
            <p:ph type="title"/>
          </p:nvPr>
        </p:nvSpPr>
        <p:spPr/>
        <p:txBody>
          <a:bodyPr/>
          <a:lstStyle/>
          <a:p>
            <a:r>
              <a:rPr lang="en-US">
                <a:solidFill>
                  <a:schemeClr val="tx2"/>
                </a:solidFill>
              </a:rPr>
              <a:t>Arrival &amp; Dismissal</a:t>
            </a:r>
          </a:p>
        </p:txBody>
      </p:sp>
      <p:sp>
        <p:nvSpPr>
          <p:cNvPr id="9" name="TextBox 8">
            <a:extLst>
              <a:ext uri="{FF2B5EF4-FFF2-40B4-BE49-F238E27FC236}">
                <a16:creationId xmlns:a16="http://schemas.microsoft.com/office/drawing/2014/main" id="{1689AE8D-945D-482B-B6E8-BD5966D6769C}"/>
              </a:ext>
            </a:extLst>
          </p:cNvPr>
          <p:cNvSpPr txBox="1"/>
          <p:nvPr/>
        </p:nvSpPr>
        <p:spPr>
          <a:xfrm>
            <a:off x="224916" y="1388394"/>
            <a:ext cx="6328284" cy="307777"/>
          </a:xfrm>
          <a:prstGeom prst="rect">
            <a:avLst/>
          </a:prstGeom>
          <a:noFill/>
        </p:spPr>
        <p:txBody>
          <a:bodyPr wrap="square">
            <a:spAutoFit/>
          </a:bodyPr>
          <a:lstStyle/>
          <a:p>
            <a:pPr>
              <a:spcBef>
                <a:spcPct val="20000"/>
              </a:spcBef>
            </a:pPr>
            <a:endParaRPr lang="en-US" sz="1400"/>
          </a:p>
        </p:txBody>
      </p:sp>
      <p:sp>
        <p:nvSpPr>
          <p:cNvPr id="8" name="TextBox 7">
            <a:extLst>
              <a:ext uri="{FF2B5EF4-FFF2-40B4-BE49-F238E27FC236}">
                <a16:creationId xmlns:a16="http://schemas.microsoft.com/office/drawing/2014/main" id="{1F835655-CAC9-4CEE-A165-FCA117FB5111}"/>
              </a:ext>
            </a:extLst>
          </p:cNvPr>
          <p:cNvSpPr txBox="1"/>
          <p:nvPr/>
        </p:nvSpPr>
        <p:spPr>
          <a:xfrm>
            <a:off x="275422" y="1542282"/>
            <a:ext cx="6781800" cy="4308872"/>
          </a:xfrm>
          <a:prstGeom prst="rect">
            <a:avLst/>
          </a:prstGeom>
          <a:noFill/>
        </p:spPr>
        <p:txBody>
          <a:bodyPr wrap="square">
            <a:spAutoFit/>
          </a:bodyPr>
          <a:lstStyle/>
          <a:p>
            <a:pPr algn="just"/>
            <a:r>
              <a:rPr lang="en-US" sz="2000" b="1">
                <a:solidFill>
                  <a:srgbClr val="FF0000"/>
                </a:solidFill>
                <a:latin typeface="Century Gothic" panose="020B0502020202020204" pitchFamily="34" charset="0"/>
              </a:rPr>
              <a:t>SCHOOL BEGINS AT 8:20 A.M.  AND ENDS 1:50 P.M.  </a:t>
            </a:r>
          </a:p>
          <a:p>
            <a:pPr algn="just"/>
            <a:endParaRPr lang="en-US" sz="2000">
              <a:latin typeface="Century Gothic" panose="020B0502020202020204" pitchFamily="34" charset="0"/>
            </a:endParaRPr>
          </a:p>
          <a:p>
            <a:pPr algn="just"/>
            <a:r>
              <a:rPr lang="en-US">
                <a:latin typeface="Century Gothic" panose="020B0502020202020204" pitchFamily="34" charset="0"/>
              </a:rPr>
              <a:t>The doors open at 7:30 a.m. in the main building and doors open at 7:45 a.m. in the PLC.</a:t>
            </a:r>
          </a:p>
          <a:p>
            <a:pPr algn="just"/>
            <a:endParaRPr lang="en-US">
              <a:latin typeface="Century Gothic" panose="020B0502020202020204" pitchFamily="34" charset="0"/>
            </a:endParaRPr>
          </a:p>
          <a:p>
            <a:pPr algn="just"/>
            <a:r>
              <a:rPr lang="en-US">
                <a:latin typeface="Century Gothic" panose="020B0502020202020204" pitchFamily="34" charset="0"/>
              </a:rPr>
              <a:t>Free breakfast is served daily from 7:45 a.m. – 8:00 a.m. </a:t>
            </a:r>
          </a:p>
          <a:p>
            <a:pPr algn="just"/>
            <a:endParaRPr lang="en-US">
              <a:latin typeface="Century Gothic" panose="020B0502020202020204" pitchFamily="34" charset="0"/>
            </a:endParaRPr>
          </a:p>
          <a:p>
            <a:pPr algn="just"/>
            <a:r>
              <a:rPr lang="en-US">
                <a:latin typeface="Century Gothic" panose="020B0502020202020204" pitchFamily="34" charset="0"/>
              </a:rPr>
              <a:t>Students not enrolled in our After School Care program must be picked up directly after dismissal through the driveway area. Supervision of students is provided by school until 2:05 p.m.  </a:t>
            </a:r>
          </a:p>
          <a:p>
            <a:pPr algn="just"/>
            <a:endParaRPr lang="en-US">
              <a:latin typeface="Century Gothic" panose="020B0502020202020204" pitchFamily="34" charset="0"/>
            </a:endParaRPr>
          </a:p>
          <a:p>
            <a:pPr algn="just"/>
            <a:r>
              <a:rPr lang="en-US">
                <a:latin typeface="Century Gothic" panose="020B0502020202020204" pitchFamily="34" charset="0"/>
              </a:rPr>
              <a:t>If you are unable to pick up your child on time, you must make the necessary arrangements to place them in the After School Care for their own safety</a:t>
            </a:r>
            <a:endParaRPr lang="en-US" sz="1800">
              <a:latin typeface="Century Gothic" panose="020B0502020202020204" pitchFamily="34" charset="0"/>
            </a:endParaRPr>
          </a:p>
        </p:txBody>
      </p:sp>
      <p:sp>
        <p:nvSpPr>
          <p:cNvPr id="7" name="TextBox 6">
            <a:extLst>
              <a:ext uri="{FF2B5EF4-FFF2-40B4-BE49-F238E27FC236}">
                <a16:creationId xmlns:a16="http://schemas.microsoft.com/office/drawing/2014/main" id="{3A0A8837-8BA6-4A1F-AE35-6F61F70B628A}"/>
              </a:ext>
            </a:extLst>
          </p:cNvPr>
          <p:cNvSpPr txBox="1"/>
          <p:nvPr/>
        </p:nvSpPr>
        <p:spPr>
          <a:xfrm>
            <a:off x="-4114800" y="1388394"/>
            <a:ext cx="4582274" cy="369332"/>
          </a:xfrm>
          <a:prstGeom prst="rect">
            <a:avLst/>
          </a:prstGeom>
          <a:noFill/>
        </p:spPr>
        <p:txBody>
          <a:bodyPr wrap="square">
            <a:spAutoFit/>
          </a:bodyPr>
          <a:lstStyle/>
          <a:p>
            <a:pPr algn="ctr" fontAlgn="base"/>
            <a:endParaRPr lang="en-US" b="0">
              <a:solidFill>
                <a:srgbClr val="9711A3"/>
              </a:solidFill>
              <a:effectLst/>
              <a:latin typeface="Arial" panose="020B0604020202020204" pitchFamily="34" charset="0"/>
            </a:endParaRPr>
          </a:p>
        </p:txBody>
      </p:sp>
    </p:spTree>
    <p:extLst>
      <p:ext uri="{BB962C8B-B14F-4D97-AF65-F5344CB8AC3E}">
        <p14:creationId xmlns:p14="http://schemas.microsoft.com/office/powerpoint/2010/main" val="401199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rawing, soup, food&#10;&#10;Description automatically generated">
            <a:extLst>
              <a:ext uri="{FF2B5EF4-FFF2-40B4-BE49-F238E27FC236}">
                <a16:creationId xmlns:a16="http://schemas.microsoft.com/office/drawing/2014/main" id="{0CCA83F8-F78C-4B8C-A552-80A6D14239B4}"/>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5748337" y="76200"/>
            <a:ext cx="1338263" cy="1338263"/>
          </a:xfrm>
          <a:prstGeom prst="ellipse">
            <a:avLst/>
          </a:prstGeom>
          <a:ln>
            <a:noFill/>
          </a:ln>
          <a:effectLst>
            <a:softEdge rad="112500"/>
          </a:effectLst>
        </p:spPr>
      </p:pic>
      <p:sp>
        <p:nvSpPr>
          <p:cNvPr id="2" name="Title 1"/>
          <p:cNvSpPr>
            <a:spLocks noGrp="1"/>
          </p:cNvSpPr>
          <p:nvPr>
            <p:ph type="title"/>
          </p:nvPr>
        </p:nvSpPr>
        <p:spPr/>
        <p:txBody>
          <a:bodyPr/>
          <a:lstStyle/>
          <a:p>
            <a:r>
              <a:rPr lang="en-US">
                <a:solidFill>
                  <a:schemeClr val="tx2"/>
                </a:solidFill>
              </a:rPr>
              <a:t>Dismissal</a:t>
            </a:r>
          </a:p>
        </p:txBody>
      </p:sp>
      <p:sp>
        <p:nvSpPr>
          <p:cNvPr id="9" name="TextBox 8">
            <a:extLst>
              <a:ext uri="{FF2B5EF4-FFF2-40B4-BE49-F238E27FC236}">
                <a16:creationId xmlns:a16="http://schemas.microsoft.com/office/drawing/2014/main" id="{1689AE8D-945D-482B-B6E8-BD5966D6769C}"/>
              </a:ext>
            </a:extLst>
          </p:cNvPr>
          <p:cNvSpPr txBox="1"/>
          <p:nvPr/>
        </p:nvSpPr>
        <p:spPr>
          <a:xfrm>
            <a:off x="224916" y="1388394"/>
            <a:ext cx="6328284" cy="307777"/>
          </a:xfrm>
          <a:prstGeom prst="rect">
            <a:avLst/>
          </a:prstGeom>
          <a:noFill/>
        </p:spPr>
        <p:txBody>
          <a:bodyPr wrap="square">
            <a:spAutoFit/>
          </a:bodyPr>
          <a:lstStyle/>
          <a:p>
            <a:pPr>
              <a:spcBef>
                <a:spcPct val="20000"/>
              </a:spcBef>
            </a:pPr>
            <a:endParaRPr lang="en-US" sz="1400"/>
          </a:p>
        </p:txBody>
      </p:sp>
      <p:sp>
        <p:nvSpPr>
          <p:cNvPr id="7" name="TextBox 6">
            <a:extLst>
              <a:ext uri="{FF2B5EF4-FFF2-40B4-BE49-F238E27FC236}">
                <a16:creationId xmlns:a16="http://schemas.microsoft.com/office/drawing/2014/main" id="{3A0A8837-8BA6-4A1F-AE35-6F61F70B628A}"/>
              </a:ext>
            </a:extLst>
          </p:cNvPr>
          <p:cNvSpPr txBox="1"/>
          <p:nvPr/>
        </p:nvSpPr>
        <p:spPr>
          <a:xfrm>
            <a:off x="-4114800" y="1388394"/>
            <a:ext cx="4582274" cy="369332"/>
          </a:xfrm>
          <a:prstGeom prst="rect">
            <a:avLst/>
          </a:prstGeom>
          <a:noFill/>
        </p:spPr>
        <p:txBody>
          <a:bodyPr wrap="square">
            <a:spAutoFit/>
          </a:bodyPr>
          <a:lstStyle/>
          <a:p>
            <a:pPr algn="ctr" fontAlgn="base"/>
            <a:endParaRPr lang="en-US" b="0">
              <a:solidFill>
                <a:srgbClr val="9711A3"/>
              </a:solidFill>
              <a:effectLst/>
              <a:latin typeface="Arial" panose="020B0604020202020204" pitchFamily="34" charset="0"/>
            </a:endParaRPr>
          </a:p>
        </p:txBody>
      </p:sp>
      <p:pic>
        <p:nvPicPr>
          <p:cNvPr id="4" name="Picture 3" descr="Text&#10;&#10;Description automatically generated">
            <a:extLst>
              <a:ext uri="{FF2B5EF4-FFF2-40B4-BE49-F238E27FC236}">
                <a16:creationId xmlns:a16="http://schemas.microsoft.com/office/drawing/2014/main" id="{4ABB5799-0E87-5CB2-66D0-9EECA93C13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220704" y="2601233"/>
            <a:ext cx="2949993" cy="3933324"/>
          </a:xfrm>
          <a:prstGeom prst="rect">
            <a:avLst/>
          </a:prstGeom>
          <a:ln w="228600" cap="sq" cmpd="thickThin">
            <a:solidFill>
              <a:srgbClr val="000000"/>
            </a:solidFill>
            <a:prstDash val="solid"/>
            <a:miter lim="800000"/>
          </a:ln>
          <a:effectLst>
            <a:innerShdw blurRad="76200">
              <a:srgbClr val="000000"/>
            </a:innerShdw>
          </a:effectLst>
        </p:spPr>
      </p:pic>
      <p:sp>
        <p:nvSpPr>
          <p:cNvPr id="10" name="TextBox 9">
            <a:extLst>
              <a:ext uri="{FF2B5EF4-FFF2-40B4-BE49-F238E27FC236}">
                <a16:creationId xmlns:a16="http://schemas.microsoft.com/office/drawing/2014/main" id="{EEB4C719-4B29-853A-6C03-94F1F46BE6E8}"/>
              </a:ext>
            </a:extLst>
          </p:cNvPr>
          <p:cNvSpPr txBox="1"/>
          <p:nvPr/>
        </p:nvSpPr>
        <p:spPr>
          <a:xfrm>
            <a:off x="370974" y="1930515"/>
            <a:ext cx="6649452" cy="646331"/>
          </a:xfrm>
          <a:prstGeom prst="rect">
            <a:avLst/>
          </a:prstGeom>
          <a:noFill/>
        </p:spPr>
        <p:txBody>
          <a:bodyPr wrap="square">
            <a:spAutoFit/>
          </a:bodyPr>
          <a:lstStyle/>
          <a:p>
            <a:pPr algn="just"/>
            <a:r>
              <a:rPr lang="en-US">
                <a:latin typeface="Century Gothic" panose="020B0502020202020204" pitchFamily="34" charset="0"/>
              </a:rPr>
              <a:t>All cars at Parent Pick Up MUST have a sign with their child’s name and teacher's name. </a:t>
            </a:r>
          </a:p>
        </p:txBody>
      </p:sp>
    </p:spTree>
    <p:extLst>
      <p:ext uri="{BB962C8B-B14F-4D97-AF65-F5344CB8AC3E}">
        <p14:creationId xmlns:p14="http://schemas.microsoft.com/office/powerpoint/2010/main" val="168457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rawing, soup, food&#10;&#10;Description automatically generated">
            <a:extLst>
              <a:ext uri="{FF2B5EF4-FFF2-40B4-BE49-F238E27FC236}">
                <a16:creationId xmlns:a16="http://schemas.microsoft.com/office/drawing/2014/main" id="{0CCA83F8-F78C-4B8C-A552-80A6D14239B4}"/>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5748337" y="76200"/>
            <a:ext cx="1338263" cy="1338263"/>
          </a:xfrm>
          <a:prstGeom prst="ellipse">
            <a:avLst/>
          </a:prstGeom>
          <a:ln>
            <a:noFill/>
          </a:ln>
          <a:effectLst>
            <a:softEdge rad="112500"/>
          </a:effectLst>
        </p:spPr>
      </p:pic>
      <p:sp>
        <p:nvSpPr>
          <p:cNvPr id="2" name="Title 1"/>
          <p:cNvSpPr>
            <a:spLocks noGrp="1"/>
          </p:cNvSpPr>
          <p:nvPr>
            <p:ph type="title"/>
          </p:nvPr>
        </p:nvSpPr>
        <p:spPr>
          <a:xfrm>
            <a:off x="222806" y="468413"/>
            <a:ext cx="6781800" cy="792162"/>
          </a:xfrm>
        </p:spPr>
        <p:txBody>
          <a:bodyPr/>
          <a:lstStyle/>
          <a:p>
            <a:r>
              <a:rPr lang="en-US">
                <a:solidFill>
                  <a:schemeClr val="tx2"/>
                </a:solidFill>
              </a:rPr>
              <a:t>Before &amp; After School Care</a:t>
            </a:r>
          </a:p>
        </p:txBody>
      </p:sp>
      <p:sp>
        <p:nvSpPr>
          <p:cNvPr id="9" name="TextBox 8">
            <a:extLst>
              <a:ext uri="{FF2B5EF4-FFF2-40B4-BE49-F238E27FC236}">
                <a16:creationId xmlns:a16="http://schemas.microsoft.com/office/drawing/2014/main" id="{1689AE8D-945D-482B-B6E8-BD5966D6769C}"/>
              </a:ext>
            </a:extLst>
          </p:cNvPr>
          <p:cNvSpPr txBox="1"/>
          <p:nvPr/>
        </p:nvSpPr>
        <p:spPr>
          <a:xfrm>
            <a:off x="224916" y="1388394"/>
            <a:ext cx="6328284" cy="307777"/>
          </a:xfrm>
          <a:prstGeom prst="rect">
            <a:avLst/>
          </a:prstGeom>
          <a:noFill/>
        </p:spPr>
        <p:txBody>
          <a:bodyPr wrap="square">
            <a:spAutoFit/>
          </a:bodyPr>
          <a:lstStyle/>
          <a:p>
            <a:pPr>
              <a:spcBef>
                <a:spcPct val="20000"/>
              </a:spcBef>
            </a:pPr>
            <a:endParaRPr lang="en-US" sz="1400"/>
          </a:p>
        </p:txBody>
      </p:sp>
      <p:sp>
        <p:nvSpPr>
          <p:cNvPr id="7" name="TextBox 6">
            <a:extLst>
              <a:ext uri="{FF2B5EF4-FFF2-40B4-BE49-F238E27FC236}">
                <a16:creationId xmlns:a16="http://schemas.microsoft.com/office/drawing/2014/main" id="{028BA3C9-60AB-41D8-B0CF-7932A1A2EDDD}"/>
              </a:ext>
            </a:extLst>
          </p:cNvPr>
          <p:cNvSpPr txBox="1"/>
          <p:nvPr/>
        </p:nvSpPr>
        <p:spPr>
          <a:xfrm>
            <a:off x="1447800" y="1414463"/>
            <a:ext cx="4582274" cy="4524315"/>
          </a:xfrm>
          <a:prstGeom prst="rect">
            <a:avLst/>
          </a:prstGeom>
          <a:noFill/>
        </p:spPr>
        <p:txBody>
          <a:bodyPr wrap="square">
            <a:spAutoFit/>
          </a:bodyPr>
          <a:lstStyle/>
          <a:p>
            <a:pPr algn="ctr" fontAlgn="base"/>
            <a:r>
              <a:rPr lang="en-US" b="0" i="0">
                <a:effectLst/>
              </a:rPr>
              <a:t>HOURS OF OPERATION</a:t>
            </a:r>
          </a:p>
          <a:p>
            <a:pPr algn="ctr" fontAlgn="base"/>
            <a:r>
              <a:rPr lang="en-US" b="0" i="0">
                <a:effectLst/>
              </a:rPr>
              <a:t>&amp; DAILY FEE</a:t>
            </a:r>
          </a:p>
          <a:p>
            <a:pPr algn="ctr" fontAlgn="base"/>
            <a:r>
              <a:rPr lang="en-US" b="0" i="0">
                <a:effectLst/>
              </a:rPr>
              <a:t>​</a:t>
            </a:r>
          </a:p>
          <a:p>
            <a:pPr algn="ctr" fontAlgn="base"/>
            <a:r>
              <a:rPr lang="en-US" b="0" i="0">
                <a:effectLst/>
              </a:rPr>
              <a:t> </a:t>
            </a:r>
          </a:p>
          <a:p>
            <a:pPr algn="ctr" fontAlgn="base"/>
            <a:r>
              <a:rPr lang="en-US" b="0" i="0" u="sng">
                <a:effectLst/>
              </a:rPr>
              <a:t>STORY HOUR</a:t>
            </a:r>
            <a:endParaRPr lang="en-US" b="0" i="0">
              <a:effectLst/>
            </a:endParaRPr>
          </a:p>
          <a:p>
            <a:pPr algn="ctr" fontAlgn="base"/>
            <a:r>
              <a:rPr lang="en-US" b="0" i="0">
                <a:effectLst/>
              </a:rPr>
              <a:t>$6.00 per day (all students)</a:t>
            </a:r>
          </a:p>
          <a:p>
            <a:pPr algn="ctr" fontAlgn="base"/>
            <a:r>
              <a:rPr lang="en-US" b="0" i="0">
                <a:effectLst/>
              </a:rPr>
              <a:t>1:50 p.m. to 3:05 p.m.</a:t>
            </a:r>
          </a:p>
          <a:p>
            <a:pPr algn="ctr" fontAlgn="base"/>
            <a:r>
              <a:rPr lang="en-US" b="0" i="0">
                <a:effectLst/>
              </a:rPr>
              <a:t> </a:t>
            </a:r>
          </a:p>
          <a:p>
            <a:pPr algn="ctr" fontAlgn="base"/>
            <a:r>
              <a:rPr lang="en-US" b="0" i="0" u="sng">
                <a:effectLst/>
              </a:rPr>
              <a:t>AFTER SCHOOL CARE</a:t>
            </a:r>
            <a:endParaRPr lang="en-US" b="0" i="0">
              <a:effectLst/>
            </a:endParaRPr>
          </a:p>
          <a:p>
            <a:pPr algn="ctr" fontAlgn="base"/>
            <a:r>
              <a:rPr lang="en-US" b="0" i="0" u="sng">
                <a:effectLst/>
              </a:rPr>
              <a:t>​</a:t>
            </a:r>
            <a:endParaRPr lang="en-US" b="0" i="0">
              <a:effectLst/>
            </a:endParaRPr>
          </a:p>
          <a:p>
            <a:pPr algn="ctr" fontAlgn="base"/>
            <a:r>
              <a:rPr lang="en-US" b="0" i="0">
                <a:effectLst/>
              </a:rPr>
              <a:t>1:30 p.m. to 6:00 p.m.</a:t>
            </a:r>
          </a:p>
          <a:p>
            <a:pPr algn="ctr" fontAlgn="base"/>
            <a:r>
              <a:rPr lang="en-US" b="0" i="0">
                <a:effectLst/>
              </a:rPr>
              <a:t>$11.00 per day</a:t>
            </a:r>
          </a:p>
          <a:p>
            <a:pPr algn="ctr" fontAlgn="base"/>
            <a:r>
              <a:rPr lang="en-US" b="0" i="0">
                <a:effectLst/>
              </a:rPr>
              <a:t>(free or reduced lunch rate)</a:t>
            </a:r>
          </a:p>
          <a:p>
            <a:pPr algn="ctr" fontAlgn="base"/>
            <a:r>
              <a:rPr lang="en-US" b="0" i="0">
                <a:effectLst/>
              </a:rPr>
              <a:t>$12.00 per day</a:t>
            </a:r>
          </a:p>
          <a:p>
            <a:pPr algn="ctr" fontAlgn="base"/>
            <a:r>
              <a:rPr lang="en-US" b="0" i="0">
                <a:effectLst/>
              </a:rPr>
              <a:t>(regular student rate)</a:t>
            </a:r>
          </a:p>
          <a:p>
            <a:pPr algn="ctr" fontAlgn="base"/>
            <a:endParaRPr lang="en-US" b="0">
              <a:effectLst/>
              <a:latin typeface="Arial" panose="020B0604020202020204" pitchFamily="34" charset="0"/>
            </a:endParaRPr>
          </a:p>
        </p:txBody>
      </p:sp>
    </p:spTree>
    <p:extLst>
      <p:ext uri="{BB962C8B-B14F-4D97-AF65-F5344CB8AC3E}">
        <p14:creationId xmlns:p14="http://schemas.microsoft.com/office/powerpoint/2010/main" val="167722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rawing, soup, food&#10;&#10;Description automatically generated">
            <a:extLst>
              <a:ext uri="{FF2B5EF4-FFF2-40B4-BE49-F238E27FC236}">
                <a16:creationId xmlns:a16="http://schemas.microsoft.com/office/drawing/2014/main" id="{0CCA83F8-F78C-4B8C-A552-80A6D14239B4}"/>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5748337" y="76200"/>
            <a:ext cx="1338263" cy="1338263"/>
          </a:xfrm>
          <a:prstGeom prst="ellipse">
            <a:avLst/>
          </a:prstGeom>
          <a:ln>
            <a:noFill/>
          </a:ln>
          <a:effectLst>
            <a:softEdge rad="112500"/>
          </a:effectLst>
        </p:spPr>
      </p:pic>
      <p:sp>
        <p:nvSpPr>
          <p:cNvPr id="2" name="Title 1"/>
          <p:cNvSpPr>
            <a:spLocks noGrp="1"/>
          </p:cNvSpPr>
          <p:nvPr>
            <p:ph type="title"/>
          </p:nvPr>
        </p:nvSpPr>
        <p:spPr/>
        <p:txBody>
          <a:bodyPr/>
          <a:lstStyle/>
          <a:p>
            <a:r>
              <a:rPr lang="en-US">
                <a:solidFill>
                  <a:schemeClr val="tx2"/>
                </a:solidFill>
              </a:rPr>
              <a:t>Attendance</a:t>
            </a:r>
          </a:p>
        </p:txBody>
      </p:sp>
      <p:sp>
        <p:nvSpPr>
          <p:cNvPr id="9" name="TextBox 8">
            <a:extLst>
              <a:ext uri="{FF2B5EF4-FFF2-40B4-BE49-F238E27FC236}">
                <a16:creationId xmlns:a16="http://schemas.microsoft.com/office/drawing/2014/main" id="{1689AE8D-945D-482B-B6E8-BD5966D6769C}"/>
              </a:ext>
            </a:extLst>
          </p:cNvPr>
          <p:cNvSpPr txBox="1"/>
          <p:nvPr/>
        </p:nvSpPr>
        <p:spPr>
          <a:xfrm>
            <a:off x="224916" y="1388394"/>
            <a:ext cx="6328284" cy="3139321"/>
          </a:xfrm>
          <a:prstGeom prst="rect">
            <a:avLst/>
          </a:prstGeom>
          <a:noFill/>
        </p:spPr>
        <p:txBody>
          <a:bodyPr wrap="square">
            <a:spAutoFit/>
          </a:bodyPr>
          <a:lstStyle/>
          <a:p>
            <a:pPr marL="285750" indent="-285750">
              <a:spcBef>
                <a:spcPct val="20000"/>
              </a:spcBef>
              <a:buFont typeface="Arial" panose="020B0604020202020204" pitchFamily="34" charset="0"/>
              <a:buChar char="•"/>
            </a:pPr>
            <a:r>
              <a:rPr lang="en-US"/>
              <a:t>Daily Student Attendance is </a:t>
            </a:r>
            <a:r>
              <a:rPr lang="en-US" b="1"/>
              <a:t>MANDATORY</a:t>
            </a:r>
          </a:p>
          <a:p>
            <a:pPr marL="285750" indent="-285750">
              <a:spcBef>
                <a:spcPct val="20000"/>
              </a:spcBef>
              <a:buFont typeface="Arial" panose="020B0604020202020204" pitchFamily="34" charset="0"/>
              <a:buChar char="•"/>
            </a:pPr>
            <a:r>
              <a:rPr lang="en-US"/>
              <a:t>Attendance will be taken during the student's first block at 8:20 a.m. </a:t>
            </a:r>
          </a:p>
          <a:p>
            <a:pPr marL="285750" indent="-285750">
              <a:spcBef>
                <a:spcPct val="20000"/>
              </a:spcBef>
              <a:buFont typeface="Arial" panose="020B0604020202020204" pitchFamily="34" charset="0"/>
              <a:buChar char="•"/>
            </a:pPr>
            <a:r>
              <a:rPr lang="en-US"/>
              <a:t>Students will be marked tardy if they are not on time.</a:t>
            </a:r>
          </a:p>
          <a:p>
            <a:pPr marL="285750" indent="-285750">
              <a:spcBef>
                <a:spcPct val="20000"/>
              </a:spcBef>
              <a:buFont typeface="Arial" panose="020B0604020202020204" pitchFamily="34" charset="0"/>
              <a:buChar char="•"/>
            </a:pPr>
            <a:r>
              <a:rPr lang="en-US"/>
              <a:t>Absences will be marked UNEXCUSED (until proper documentation is provided). </a:t>
            </a:r>
          </a:p>
          <a:p>
            <a:pPr marL="285750" indent="-285750">
              <a:spcBef>
                <a:spcPct val="20000"/>
              </a:spcBef>
              <a:buFont typeface="Arial" panose="020B0604020202020204" pitchFamily="34" charset="0"/>
              <a:buChar char="•"/>
            </a:pPr>
            <a:r>
              <a:rPr lang="en-US"/>
              <a:t>If student is absent for three or more consecutive days, parents must provide a doctor’s note.</a:t>
            </a:r>
          </a:p>
          <a:p>
            <a:pPr marL="285750" indent="-285750">
              <a:spcBef>
                <a:spcPct val="20000"/>
              </a:spcBef>
              <a:buFont typeface="Arial" panose="020B0604020202020204" pitchFamily="34" charset="0"/>
              <a:buChar char="•"/>
            </a:pPr>
            <a:r>
              <a:rPr lang="en-US"/>
              <a:t>Parents will have 3 days to submit an excuse note to the teacher.</a:t>
            </a:r>
          </a:p>
        </p:txBody>
      </p:sp>
      <p:sp>
        <p:nvSpPr>
          <p:cNvPr id="10" name="TextBox 9">
            <a:extLst>
              <a:ext uri="{FF2B5EF4-FFF2-40B4-BE49-F238E27FC236}">
                <a16:creationId xmlns:a16="http://schemas.microsoft.com/office/drawing/2014/main" id="{785FC0A8-4A4B-47C4-9D8F-457665F0052F}"/>
              </a:ext>
            </a:extLst>
          </p:cNvPr>
          <p:cNvSpPr txBox="1"/>
          <p:nvPr/>
        </p:nvSpPr>
        <p:spPr>
          <a:xfrm>
            <a:off x="304800" y="4929666"/>
            <a:ext cx="6553200" cy="1815882"/>
          </a:xfrm>
          <a:prstGeom prst="rect">
            <a:avLst/>
          </a:prstGeom>
          <a:solidFill>
            <a:schemeClr val="tx2">
              <a:lumMod val="50000"/>
            </a:schemeClr>
          </a:solidFill>
        </p:spPr>
        <p:txBody>
          <a:bodyPr wrap="square">
            <a:spAutoFit/>
          </a:bodyPr>
          <a:lstStyle/>
          <a:p>
            <a:r>
              <a:rPr lang="en-US" sz="1600">
                <a:solidFill>
                  <a:schemeClr val="bg1"/>
                </a:solidFill>
              </a:rPr>
              <a:t>Medical appointment: If a student is absent from school due to a medical appointment a written statement from a health care provider indicating the date and time of the appointment must be submitted. ALL UNEXCUSED ABSENCES WILL RESULT IN A ZERO (0) BEING ISSUED FOR ANY WORK MISSED ON THE DAY OF THE UNEXCUSED ABSENCE. Please refer to the Parent Handbook for details on excused and unexcused absences.</a:t>
            </a:r>
          </a:p>
        </p:txBody>
      </p:sp>
    </p:spTree>
    <p:extLst>
      <p:ext uri="{BB962C8B-B14F-4D97-AF65-F5344CB8AC3E}">
        <p14:creationId xmlns:p14="http://schemas.microsoft.com/office/powerpoint/2010/main" val="149726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rawing, soup, food&#10;&#10;Description automatically generated">
            <a:extLst>
              <a:ext uri="{FF2B5EF4-FFF2-40B4-BE49-F238E27FC236}">
                <a16:creationId xmlns:a16="http://schemas.microsoft.com/office/drawing/2014/main" id="{0CCA83F8-F78C-4B8C-A552-80A6D14239B4}"/>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5748337" y="76200"/>
            <a:ext cx="1338263" cy="1338263"/>
          </a:xfrm>
          <a:prstGeom prst="ellipse">
            <a:avLst/>
          </a:prstGeom>
          <a:ln>
            <a:noFill/>
          </a:ln>
          <a:effectLst>
            <a:softEdge rad="112500"/>
          </a:effectLst>
        </p:spPr>
      </p:pic>
      <p:sp>
        <p:nvSpPr>
          <p:cNvPr id="2" name="Title 1"/>
          <p:cNvSpPr>
            <a:spLocks noGrp="1"/>
          </p:cNvSpPr>
          <p:nvPr>
            <p:ph type="title"/>
          </p:nvPr>
        </p:nvSpPr>
        <p:spPr/>
        <p:txBody>
          <a:bodyPr/>
          <a:lstStyle/>
          <a:p>
            <a:r>
              <a:rPr lang="en-US">
                <a:solidFill>
                  <a:schemeClr val="tx2"/>
                </a:solidFill>
              </a:rPr>
              <a:t>Attendance</a:t>
            </a:r>
          </a:p>
        </p:txBody>
      </p:sp>
      <p:sp>
        <p:nvSpPr>
          <p:cNvPr id="9" name="TextBox 8">
            <a:extLst>
              <a:ext uri="{FF2B5EF4-FFF2-40B4-BE49-F238E27FC236}">
                <a16:creationId xmlns:a16="http://schemas.microsoft.com/office/drawing/2014/main" id="{1689AE8D-945D-482B-B6E8-BD5966D6769C}"/>
              </a:ext>
            </a:extLst>
          </p:cNvPr>
          <p:cNvSpPr txBox="1"/>
          <p:nvPr/>
        </p:nvSpPr>
        <p:spPr>
          <a:xfrm>
            <a:off x="224916" y="1388394"/>
            <a:ext cx="6328284" cy="4912114"/>
          </a:xfrm>
          <a:prstGeom prst="rect">
            <a:avLst/>
          </a:prstGeom>
          <a:noFill/>
        </p:spPr>
        <p:txBody>
          <a:bodyPr wrap="square">
            <a:spAutoFit/>
          </a:bodyPr>
          <a:lstStyle/>
          <a:p>
            <a:pPr>
              <a:spcBef>
                <a:spcPct val="20000"/>
              </a:spcBef>
            </a:pPr>
            <a:r>
              <a:rPr lang="en-US"/>
              <a:t>School Board Rule 5200 defines “Excused” school absences as: </a:t>
            </a:r>
          </a:p>
          <a:p>
            <a:pPr>
              <a:spcBef>
                <a:spcPct val="20000"/>
              </a:spcBef>
            </a:pPr>
            <a:endParaRPr lang="en-US" sz="1400"/>
          </a:p>
          <a:p>
            <a:pPr>
              <a:spcBef>
                <a:spcPct val="20000"/>
              </a:spcBef>
            </a:pPr>
            <a:r>
              <a:rPr lang="en-US" sz="1400"/>
              <a:t>✓Student illness. </a:t>
            </a:r>
          </a:p>
          <a:p>
            <a:pPr>
              <a:spcBef>
                <a:spcPct val="20000"/>
              </a:spcBef>
            </a:pPr>
            <a:endParaRPr lang="en-US" sz="1400"/>
          </a:p>
          <a:p>
            <a:pPr>
              <a:spcBef>
                <a:spcPct val="20000"/>
              </a:spcBef>
            </a:pPr>
            <a:r>
              <a:rPr lang="en-US" sz="1400"/>
              <a:t>✓Medical appointment. </a:t>
            </a:r>
          </a:p>
          <a:p>
            <a:pPr>
              <a:spcBef>
                <a:spcPct val="20000"/>
              </a:spcBef>
            </a:pPr>
            <a:endParaRPr lang="en-US" sz="1400"/>
          </a:p>
          <a:p>
            <a:pPr>
              <a:spcBef>
                <a:spcPct val="20000"/>
              </a:spcBef>
            </a:pPr>
            <a:r>
              <a:rPr lang="en-US" sz="1400"/>
              <a:t>✓Death in the family. </a:t>
            </a:r>
          </a:p>
          <a:p>
            <a:pPr>
              <a:spcBef>
                <a:spcPct val="20000"/>
              </a:spcBef>
            </a:pPr>
            <a:endParaRPr lang="en-US" sz="1400"/>
          </a:p>
          <a:p>
            <a:pPr>
              <a:spcBef>
                <a:spcPct val="20000"/>
              </a:spcBef>
            </a:pPr>
            <a:r>
              <a:rPr lang="en-US" sz="1400"/>
              <a:t>✓Observance of a religious holiday or service when it is mandated for all members of a faith that such a holiday or service be observed. </a:t>
            </a:r>
          </a:p>
          <a:p>
            <a:pPr>
              <a:spcBef>
                <a:spcPct val="20000"/>
              </a:spcBef>
            </a:pPr>
            <a:endParaRPr lang="en-US" sz="1400"/>
          </a:p>
          <a:p>
            <a:pPr>
              <a:spcBef>
                <a:spcPct val="20000"/>
              </a:spcBef>
            </a:pPr>
            <a:r>
              <a:rPr lang="en-US" sz="1400"/>
              <a:t>✓School-sponsored event or activity previously approved. </a:t>
            </a:r>
          </a:p>
          <a:p>
            <a:pPr>
              <a:spcBef>
                <a:spcPct val="20000"/>
              </a:spcBef>
            </a:pPr>
            <a:endParaRPr lang="en-US" sz="1400"/>
          </a:p>
          <a:p>
            <a:pPr>
              <a:spcBef>
                <a:spcPct val="20000"/>
              </a:spcBef>
            </a:pPr>
            <a:r>
              <a:rPr lang="en-US" sz="1400"/>
              <a:t>✓Attendance at a center under Department of Children and Families supervision. </a:t>
            </a:r>
          </a:p>
          <a:p>
            <a:pPr>
              <a:spcBef>
                <a:spcPct val="20000"/>
              </a:spcBef>
            </a:pPr>
            <a:endParaRPr lang="en-US" sz="1400"/>
          </a:p>
          <a:p>
            <a:pPr>
              <a:spcBef>
                <a:spcPct val="20000"/>
              </a:spcBef>
            </a:pPr>
            <a:r>
              <a:rPr lang="en-US" sz="1400"/>
              <a:t>✓Other individual student absences beyond the control of the parent or student, as determined and approved by the principal or principal’s designee.</a:t>
            </a:r>
          </a:p>
        </p:txBody>
      </p:sp>
      <p:pic>
        <p:nvPicPr>
          <p:cNvPr id="4" name="Picture 3" descr="A picture containing appliance, indoor, holding, remote&#10;&#10;Description automatically generated">
            <a:extLst>
              <a:ext uri="{FF2B5EF4-FFF2-40B4-BE49-F238E27FC236}">
                <a16:creationId xmlns:a16="http://schemas.microsoft.com/office/drawing/2014/main" id="{DADB7CC4-1DDA-412A-8A47-665B008A80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4458" y="1749552"/>
            <a:ext cx="2762250" cy="1679448"/>
          </a:xfrm>
          <a:prstGeom prst="rect">
            <a:avLst/>
          </a:prstGeom>
        </p:spPr>
      </p:pic>
    </p:spTree>
    <p:extLst>
      <p:ext uri="{BB962C8B-B14F-4D97-AF65-F5344CB8AC3E}">
        <p14:creationId xmlns:p14="http://schemas.microsoft.com/office/powerpoint/2010/main" val="96470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PresenterMedia.com Animated Theme">
  <a:themeElements>
    <a:clrScheme name="countdown">
      <a:dk1>
        <a:sysClr val="windowText" lastClr="000000"/>
      </a:dk1>
      <a:lt1>
        <a:sysClr val="window" lastClr="FFFFFF"/>
      </a:lt1>
      <a:dk2>
        <a:srgbClr val="1F497D"/>
      </a:dk2>
      <a:lt2>
        <a:srgbClr val="EEECE1"/>
      </a:lt2>
      <a:accent1>
        <a:srgbClr val="4F81BD"/>
      </a:accent1>
      <a:accent2>
        <a:srgbClr val="4F64BD"/>
      </a:accent2>
      <a:accent3>
        <a:srgbClr val="4F59BD"/>
      </a:accent3>
      <a:accent4>
        <a:srgbClr val="4C99C0"/>
      </a:accent4>
      <a:accent5>
        <a:srgbClr val="1F497D"/>
      </a:accent5>
      <a:accent6>
        <a:srgbClr val="F79646"/>
      </a:accent6>
      <a:hlink>
        <a:srgbClr val="FAC08F"/>
      </a:hlink>
      <a:folHlink>
        <a:srgbClr val="974806"/>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erMedia.com Static Theme">
  <a:themeElements>
    <a:clrScheme name="countdown">
      <a:dk1>
        <a:sysClr val="windowText" lastClr="000000"/>
      </a:dk1>
      <a:lt1>
        <a:sysClr val="window" lastClr="FFFFFF"/>
      </a:lt1>
      <a:dk2>
        <a:srgbClr val="1F497D"/>
      </a:dk2>
      <a:lt2>
        <a:srgbClr val="EEECE1"/>
      </a:lt2>
      <a:accent1>
        <a:srgbClr val="4F81BD"/>
      </a:accent1>
      <a:accent2>
        <a:srgbClr val="4F64BD"/>
      </a:accent2>
      <a:accent3>
        <a:srgbClr val="4F59BD"/>
      </a:accent3>
      <a:accent4>
        <a:srgbClr val="4C99C0"/>
      </a:accent4>
      <a:accent5>
        <a:srgbClr val="1F497D"/>
      </a:accent5>
      <a:accent6>
        <a:srgbClr val="F79646"/>
      </a:accent6>
      <a:hlink>
        <a:srgbClr val="FAC08F"/>
      </a:hlink>
      <a:folHlink>
        <a:srgbClr val="974806"/>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1628</Words>
  <Application>Microsoft Office PowerPoint</Application>
  <PresentationFormat>On-screen Show (4:3)</PresentationFormat>
  <Paragraphs>231</Paragraphs>
  <Slides>29</Slides>
  <Notes>0</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Arial</vt:lpstr>
      <vt:lpstr>Century Gothic</vt:lpstr>
      <vt:lpstr>Impact</vt:lpstr>
      <vt:lpstr>Kristen ITC</vt:lpstr>
      <vt:lpstr>Tahoma</vt:lpstr>
      <vt:lpstr>Times New Roman</vt:lpstr>
      <vt:lpstr>PresenterMedia.com Animated Theme</vt:lpstr>
      <vt:lpstr>PresenterMedia.com Static Theme</vt:lpstr>
      <vt:lpstr>OPEN HOUSE </vt:lpstr>
      <vt:lpstr>Welcome Message</vt:lpstr>
      <vt:lpstr>Superintendent’s Message</vt:lpstr>
      <vt:lpstr>Our Mission</vt:lpstr>
      <vt:lpstr>Arrival &amp; Dismissal</vt:lpstr>
      <vt:lpstr>Dismissal</vt:lpstr>
      <vt:lpstr>Before &amp; After School Care</vt:lpstr>
      <vt:lpstr>Attendance</vt:lpstr>
      <vt:lpstr>Attendance</vt:lpstr>
      <vt:lpstr>Uniforms</vt:lpstr>
      <vt:lpstr>Free/Reduced Lunch</vt:lpstr>
      <vt:lpstr>Safety</vt:lpstr>
      <vt:lpstr>Calendar</vt:lpstr>
      <vt:lpstr>Grading</vt:lpstr>
      <vt:lpstr>Homework</vt:lpstr>
      <vt:lpstr>Homework</vt:lpstr>
      <vt:lpstr>Communication and Class Management</vt:lpstr>
      <vt:lpstr>Testing</vt:lpstr>
      <vt:lpstr>Student/Parent Portal</vt:lpstr>
      <vt:lpstr>iReady</vt:lpstr>
      <vt:lpstr>iReady</vt:lpstr>
      <vt:lpstr>iReady</vt:lpstr>
      <vt:lpstr>Check Grades</vt:lpstr>
      <vt:lpstr>Class Schedule</vt:lpstr>
      <vt:lpstr>Volunteers</vt:lpstr>
      <vt:lpstr>PTA</vt:lpstr>
      <vt:lpstr>Resources</vt:lpstr>
      <vt:lpstr>Resources</vt:lpstr>
      <vt:lpstr>Questions?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Orange Earth</dc:title>
  <dc:creator>PresenterMedia.com</dc:creator>
  <cp:lastModifiedBy>Romero-diaz, Ana M.</cp:lastModifiedBy>
  <cp:revision>5</cp:revision>
  <dcterms:created xsi:type="dcterms:W3CDTF">2010-11-24T18:19:10Z</dcterms:created>
  <dcterms:modified xsi:type="dcterms:W3CDTF">2025-08-26T18:17:09Z</dcterms:modified>
</cp:coreProperties>
</file>