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86"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7023100" cy="9309100"/>
  <p:embeddedFontLst>
    <p:embeddedFont>
      <p:font typeface="Century Gothic" panose="020B0502020202020204" pitchFamily="34" charset="0"/>
      <p:regular r:id="rId35"/>
      <p:bold r:id="rId36"/>
      <p:italic r:id="rId37"/>
      <p:boldItalic r:id="rId38"/>
    </p:embeddedFont>
    <p:embeddedFont>
      <p:font typeface="Gill Sans" panose="020B0604020202020204" charset="0"/>
      <p:regular r:id="rId39"/>
      <p:bold r:id="rId40"/>
    </p:embeddedFont>
    <p:embeddedFont>
      <p:font typeface="Oswald" panose="00000500000000000000" pitchFamily="2" charset="0"/>
      <p:regular r:id="rId41"/>
      <p:bold r:id="rId42"/>
    </p:embeddedFont>
    <p:embeddedFont>
      <p:font typeface="Rockwell" panose="02060603020205020403" pitchFamily="18" charset="0"/>
      <p:regular r:id="rId43"/>
      <p:bold r:id="rId44"/>
      <p:italic r:id="rId45"/>
      <p:boldItalic r:id="rId46"/>
    </p:embeddedFont>
    <p:embeddedFont>
      <p:font typeface="Warnes"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C36B32-4576-496C-B15B-57A5428677E3}">
  <a:tblStyle styleId="{7BC36B32-4576-496C-B15B-57A5428677E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1"/>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56" name="Google Shape;256;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76D500DB-039F-ADB8-76FE-77DC63534B11}"/>
            </a:ext>
          </a:extLst>
        </p:cNvPr>
        <p:cNvGrpSpPr/>
        <p:nvPr/>
      </p:nvGrpSpPr>
      <p:grpSpPr>
        <a:xfrm>
          <a:off x="0" y="0"/>
          <a:ext cx="0" cy="0"/>
          <a:chOff x="0" y="0"/>
          <a:chExt cx="0" cy="0"/>
        </a:xfrm>
      </p:grpSpPr>
      <p:sp>
        <p:nvSpPr>
          <p:cNvPr id="227" name="Google Shape;227;p11:notes">
            <a:extLst>
              <a:ext uri="{FF2B5EF4-FFF2-40B4-BE49-F238E27FC236}">
                <a16:creationId xmlns:a16="http://schemas.microsoft.com/office/drawing/2014/main" id="{FFDBF593-98A2-2F56-E782-1F48E3F9715C}"/>
              </a:ext>
            </a:extLst>
          </p:cNvPr>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8" name="Google Shape;228;p11:notes">
            <a:extLst>
              <a:ext uri="{FF2B5EF4-FFF2-40B4-BE49-F238E27FC236}">
                <a16:creationId xmlns:a16="http://schemas.microsoft.com/office/drawing/2014/main" id="{99A22EB8-DACA-76C4-3BA2-8C1170A13DAD}"/>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3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70" name="Google Shape;270;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87" name="Google Shape;287;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6: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3" name="Google Shape;303;p16: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19" name="Google Shape;319;p17: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34" name="Google Shape;334;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50" name="Google Shape;350;p19: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0: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65" name="Google Shape;365;p20: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1: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78" name="Google Shape;378;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3: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05" name="Google Shape;405;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4: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23" name="Google Shape;423;p24: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5: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38" name="Google Shape;438;p25: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6: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53" name="Google Shape;453;p26: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7: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67" name="Google Shape;467;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9: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84" name="Google Shape;484;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69" name="Google Shape;169;p7: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702310" y="4480003"/>
            <a:ext cx="5618480" cy="366545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4" name="Google Shape;184;p8:notes"/>
          <p:cNvSpPr txBox="1">
            <a:spLocks noGrp="1"/>
          </p:cNvSpPr>
          <p:nvPr>
            <p:ph type="sldNum" idx="12"/>
          </p:nvPr>
        </p:nvSpPr>
        <p:spPr>
          <a:xfrm>
            <a:off x="3978132" y="8842029"/>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702310" y="4480003"/>
            <a:ext cx="5618480" cy="366545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8" name="Google Shape;198;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hyperlink" Target="mailto:ivegamusic@dadeschools.net" TargetMode="External"/><Relationship Id="rId13" Type="http://schemas.openxmlformats.org/officeDocument/2006/relationships/hyperlink" Target="mailto:mvega78@dadeschools.net" TargetMode="External"/><Relationship Id="rId3" Type="http://schemas.openxmlformats.org/officeDocument/2006/relationships/hyperlink" Target="http://www.dadeschools.net/" TargetMode="External"/><Relationship Id="rId7" Type="http://schemas.openxmlformats.org/officeDocument/2006/relationships/hyperlink" Target="mailto:crubio@dadeschools.net" TargetMode="External"/><Relationship Id="rId12" Type="http://schemas.openxmlformats.org/officeDocument/2006/relationships/hyperlink" Target="mailto:dbowers@dadeschools.net" TargetMode="External"/><Relationship Id="rId2" Type="http://schemas.openxmlformats.org/officeDocument/2006/relationships/notesSlide" Target="../notesSlides/notesSlide11.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larranaga@dadeschools.net" TargetMode="External"/><Relationship Id="rId11" Type="http://schemas.openxmlformats.org/officeDocument/2006/relationships/hyperlink" Target="mailto:342600@dadeschools.net" TargetMode="External"/><Relationship Id="rId5" Type="http://schemas.openxmlformats.org/officeDocument/2006/relationships/hyperlink" Target="mailto:lbarrios2@dadeschools.net" TargetMode="External"/><Relationship Id="rId15" Type="http://schemas.openxmlformats.org/officeDocument/2006/relationships/hyperlink" Target="mailto:glppta4511@gmail.com" TargetMode="External"/><Relationship Id="rId10" Type="http://schemas.openxmlformats.org/officeDocument/2006/relationships/hyperlink" Target="mailto:235831@dadeschools.net" TargetMode="External"/><Relationship Id="rId4" Type="http://schemas.openxmlformats.org/officeDocument/2006/relationships/hyperlink" Target="mailto:bgottardi@dadeschools.net" TargetMode="External"/><Relationship Id="rId9" Type="http://schemas.openxmlformats.org/officeDocument/2006/relationships/hyperlink" Target="mailto:prebozo@dadeschools.net" TargetMode="External"/><Relationship Id="rId14" Type="http://schemas.openxmlformats.org/officeDocument/2006/relationships/hyperlink" Target="mailto:335649@dadeschols.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dadeschools.eduvision.tv/play.aspx?qev=X3Y5NcZVhaA6DWDVvmBBvzQQOCUTjbhawAKZHwCFOrFrTFG5jjXKIZXkZHhl0AYdtbt82BZAS5vOIIa%252b5ULQyWry9Tn79RyHcasB4mCw7jIozXGblW21odH9NwUhPZmzcHJNeZosaqgyiYmjrebZ%252fPdY4LnRx%252bz8" TargetMode="External"/><Relationship Id="rId3" Type="http://schemas.openxmlformats.org/officeDocument/2006/relationships/hyperlink" Target="https://miamidadeschools-my.sharepoint.com/personal/342600_dadeschools_net/_layouts/15/stream.aspx?id=%2Fpersonal%2F342600%5Fdadeschools%5Fnet%2FDocuments%2FOPEN%20HOUSE%20%2025%2026%2Emp4&amp;ct=1756211052203&amp;or=Outlook%2DBody&amp;cid=0E1EA322%2D36AE%2D4612%2DA116%2D25348E03300A&amp;ga=1&amp;LOF=1&amp;referrer=StreamWebApp%2EWeb&amp;referrerScenario=AddressBarCopied%2Eview%2E804cde63%2D3e88%2D4564%2Da0c9%2D15360bfa7750"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https://miamidadeschools-my.sharepoint.com/:v:/g/personal/292470_dadeschools_net/EU4FhNB1YGNMjHhGIaZO1G4BK1zbDmNypQ9N925Vx3a5cQ?referrer=Outlook.Desktop&amp;referrerScenario=email-linkwithembed&amp;xsdata=MDV8MDJ8SkxhcnJhbmFnYUBkYWRlc2Nob29scy5uZXR8MDQ4YzA2YTNjYTg4NGE5N2QyM2QwOGRjYzVmM2JhNDJ8NDU3OGY2OGY4NmNkNGFmOWIzMTc5M2UzODI2Y2EwZjV8MHwwfDYzODYwMjg5OTI3ODI1NTQ2MnxVbmtub3dufFRXRnBiR1pzYjNkOGV5SldJam9pTUM0d0xqQXdNREFpTENKUUlqb2lWMmx1TXpJaUxDSkJUaUk2SWsxaGFXd2lMQ0pYVkNJNk1uMD18MHx8fA%3d%3d&amp;sdata=NXJGL1hsM3VoeHB1NEswVC9aLzEzcmI3cGcrSzlrYWk1YW41aldGUThjOD0%3d"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fldoe.org/accountability/assessments/k-12-student-assessment/stard-setting.stml" TargetMode="External"/><Relationship Id="rId4" Type="http://schemas.openxmlformats.org/officeDocument/2006/relationships/hyperlink" Target="http://www.cpalms.org/Public/"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4511attendance@dadeschools.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1437322" y="6549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8000"/>
              <a:buFont typeface="Rockwell"/>
              <a:buNone/>
            </a:pPr>
            <a:r>
              <a:rPr lang="en-US" sz="8000">
                <a:solidFill>
                  <a:schemeClr val="lt1"/>
                </a:solidFill>
                <a:latin typeface="Rockwell"/>
                <a:ea typeface="Rockwell"/>
                <a:cs typeface="Rockwell"/>
                <a:sym typeface="Rockwell"/>
              </a:rPr>
              <a:t>Welcome to </a:t>
            </a:r>
            <a:br>
              <a:rPr lang="en-US" sz="8000">
                <a:solidFill>
                  <a:schemeClr val="lt1"/>
                </a:solidFill>
                <a:latin typeface="Rockwell"/>
                <a:ea typeface="Rockwell"/>
                <a:cs typeface="Rockwell"/>
                <a:sym typeface="Rockwell"/>
              </a:rPr>
            </a:br>
            <a:r>
              <a:rPr lang="en-US" sz="8000">
                <a:solidFill>
                  <a:schemeClr val="lt1"/>
                </a:solidFill>
                <a:latin typeface="Rockwell"/>
                <a:ea typeface="Rockwell"/>
                <a:cs typeface="Rockwell"/>
                <a:sym typeface="Rockwell"/>
              </a:rPr>
              <a:t>Open House</a:t>
            </a:r>
            <a:endParaRPr/>
          </a:p>
        </p:txBody>
      </p:sp>
      <p:cxnSp>
        <p:nvCxnSpPr>
          <p:cNvPr id="77" name="Google Shape;77;p11"/>
          <p:cNvCxnSpPr/>
          <p:nvPr/>
        </p:nvCxnSpPr>
        <p:spPr>
          <a:xfrm>
            <a:off x="3551872" y="2857484"/>
            <a:ext cx="4914900" cy="0"/>
          </a:xfrm>
          <a:prstGeom prst="straightConnector1">
            <a:avLst/>
          </a:prstGeom>
          <a:noFill/>
          <a:ln w="19050" cap="flat" cmpd="sng">
            <a:solidFill>
              <a:schemeClr val="lt1"/>
            </a:solidFill>
            <a:prstDash val="solid"/>
            <a:miter lim="800000"/>
            <a:headEnd type="none" w="sm" len="sm"/>
            <a:tailEnd type="none" w="sm" len="sm"/>
          </a:ln>
        </p:spPr>
      </p:cxnSp>
      <p:sp>
        <p:nvSpPr>
          <p:cNvPr id="78" name="Google Shape;78;p11"/>
          <p:cNvSpPr txBox="1">
            <a:spLocks noGrp="1"/>
          </p:cNvSpPr>
          <p:nvPr>
            <p:ph type="subTitle" idx="1"/>
          </p:nvPr>
        </p:nvSpPr>
        <p:spPr>
          <a:xfrm>
            <a:off x="1437322" y="2987557"/>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3600" dirty="0">
                <a:solidFill>
                  <a:schemeClr val="lt1"/>
                </a:solidFill>
                <a:latin typeface="Twentieth Century"/>
                <a:ea typeface="Twentieth Century"/>
                <a:cs typeface="Twentieth Century"/>
                <a:sym typeface="Twentieth Century"/>
              </a:rPr>
              <a:t>2025-2026</a:t>
            </a:r>
            <a:endParaRPr sz="3600" dirty="0">
              <a:solidFill>
                <a:schemeClr val="lt1"/>
              </a:solidFill>
              <a:latin typeface="Twentieth Century"/>
              <a:ea typeface="Twentieth Century"/>
              <a:cs typeface="Twentieth Century"/>
              <a:sym typeface="Twentieth Century"/>
            </a:endParaRPr>
          </a:p>
          <a:p>
            <a:pPr marL="0" lvl="0" indent="0" algn="ctr" rtl="0">
              <a:lnSpc>
                <a:spcPct val="90000"/>
              </a:lnSpc>
              <a:spcBef>
                <a:spcPts val="1000"/>
              </a:spcBef>
              <a:spcAft>
                <a:spcPts val="0"/>
              </a:spcAft>
              <a:buClr>
                <a:schemeClr val="lt1"/>
              </a:buClr>
              <a:buSzPts val="3600"/>
              <a:buNone/>
            </a:pPr>
            <a:r>
              <a:rPr lang="en-US" sz="3600" dirty="0">
                <a:solidFill>
                  <a:schemeClr val="lt1"/>
                </a:solidFill>
                <a:latin typeface="Twentieth Century"/>
                <a:ea typeface="Twentieth Century"/>
                <a:cs typeface="Twentieth Century"/>
                <a:sym typeface="Twentieth Century"/>
              </a:rPr>
              <a:t>Fifth Grade</a:t>
            </a:r>
            <a:endParaRPr dirty="0"/>
          </a:p>
        </p:txBody>
      </p:sp>
      <p:grpSp>
        <p:nvGrpSpPr>
          <p:cNvPr id="79" name="Google Shape;79;p11"/>
          <p:cNvGrpSpPr/>
          <p:nvPr/>
        </p:nvGrpSpPr>
        <p:grpSpPr>
          <a:xfrm>
            <a:off x="-805828" y="955543"/>
            <a:ext cx="8245992" cy="6687510"/>
            <a:chOff x="-996328" y="1254190"/>
            <a:chExt cx="8245992" cy="6687510"/>
          </a:xfrm>
        </p:grpSpPr>
        <p:pic>
          <p:nvPicPr>
            <p:cNvPr id="80" name="Google Shape;80;p11" descr="Clipboard"/>
            <p:cNvPicPr preferRelativeResize="0"/>
            <p:nvPr/>
          </p:nvPicPr>
          <p:blipFill rotWithShape="1">
            <a:blip r:embed="rId3">
              <a:alphaModFix/>
            </a:blip>
            <a:srcRect/>
            <a:stretch/>
          </p:blipFill>
          <p:spPr>
            <a:xfrm rot="631394">
              <a:off x="3790715" y="4482751"/>
              <a:ext cx="3194131" cy="3194131"/>
            </a:xfrm>
            <a:prstGeom prst="rect">
              <a:avLst/>
            </a:prstGeom>
            <a:noFill/>
            <a:ln>
              <a:noFill/>
            </a:ln>
          </p:spPr>
        </p:pic>
        <p:pic>
          <p:nvPicPr>
            <p:cNvPr id="81" name="Google Shape;81;p11" descr="Microscope"/>
            <p:cNvPicPr preferRelativeResize="0"/>
            <p:nvPr/>
          </p:nvPicPr>
          <p:blipFill rotWithShape="1">
            <a:blip r:embed="rId4">
              <a:alphaModFix/>
            </a:blip>
            <a:srcRect/>
            <a:stretch/>
          </p:blipFill>
          <p:spPr>
            <a:xfrm rot="1338607" flipH="1">
              <a:off x="-587261" y="1663257"/>
              <a:ext cx="2684499" cy="2684499"/>
            </a:xfrm>
            <a:prstGeom prst="rect">
              <a:avLst/>
            </a:prstGeom>
            <a:noFill/>
            <a:ln>
              <a:noFill/>
            </a:ln>
          </p:spPr>
        </p:pic>
        <p:pic>
          <p:nvPicPr>
            <p:cNvPr id="82" name="Google Shape;82;p11" descr="Test tubes"/>
            <p:cNvPicPr preferRelativeResize="0"/>
            <p:nvPr/>
          </p:nvPicPr>
          <p:blipFill rotWithShape="1">
            <a:blip r:embed="rId5">
              <a:alphaModFix/>
            </a:blip>
            <a:srcRect/>
            <a:stretch/>
          </p:blipFill>
          <p:spPr>
            <a:xfrm rot="-521031">
              <a:off x="1920309" y="4797205"/>
              <a:ext cx="2453456" cy="2453456"/>
            </a:xfrm>
            <a:prstGeom prst="rect">
              <a:avLst/>
            </a:prstGeom>
            <a:noFill/>
            <a:ln>
              <a:noFill/>
            </a:ln>
          </p:spPr>
        </p:pic>
        <p:pic>
          <p:nvPicPr>
            <p:cNvPr id="83" name="Google Shape;83;p11" descr="Beaker"/>
            <p:cNvPicPr preferRelativeResize="0"/>
            <p:nvPr/>
          </p:nvPicPr>
          <p:blipFill rotWithShape="1">
            <a:blip r:embed="rId6">
              <a:alphaModFix/>
            </a:blip>
            <a:srcRect/>
            <a:stretch/>
          </p:blipFill>
          <p:spPr>
            <a:xfrm rot="1213697">
              <a:off x="-491837" y="3688628"/>
              <a:ext cx="3245427" cy="3245427"/>
            </a:xfrm>
            <a:prstGeom prst="rect">
              <a:avLst/>
            </a:prstGeom>
            <a:noFill/>
            <a:ln>
              <a:noFill/>
            </a:ln>
          </p:spPr>
        </p:pic>
      </p:grpSp>
      <p:pic>
        <p:nvPicPr>
          <p:cNvPr id="84" name="Google Shape;84;p11" descr="Flask"/>
          <p:cNvPicPr preferRelativeResize="0"/>
          <p:nvPr/>
        </p:nvPicPr>
        <p:blipFill rotWithShape="1">
          <a:blip r:embed="rId7">
            <a:alphaModFix/>
          </a:blip>
          <a:srcRect/>
          <a:stretch/>
        </p:blipFill>
        <p:spPr>
          <a:xfrm rot="-1148875">
            <a:off x="8514237" y="-118161"/>
            <a:ext cx="3005286" cy="3005286"/>
          </a:xfrm>
          <a:prstGeom prst="rect">
            <a:avLst/>
          </a:prstGeom>
          <a:noFill/>
          <a:ln>
            <a:noFill/>
          </a:ln>
        </p:spPr>
      </p:pic>
      <p:pic>
        <p:nvPicPr>
          <p:cNvPr id="85" name="Google Shape;85;p11" descr="Ruler"/>
          <p:cNvPicPr preferRelativeResize="0"/>
          <p:nvPr/>
        </p:nvPicPr>
        <p:blipFill rotWithShape="1">
          <a:blip r:embed="rId8">
            <a:alphaModFix/>
          </a:blip>
          <a:srcRect/>
          <a:stretch/>
        </p:blipFill>
        <p:spPr>
          <a:xfrm rot="-2710505">
            <a:off x="10171718" y="145767"/>
            <a:ext cx="1574403" cy="1574403"/>
          </a:xfrm>
          <a:prstGeom prst="rect">
            <a:avLst/>
          </a:prstGeom>
          <a:noFill/>
          <a:ln>
            <a:noFill/>
          </a:ln>
        </p:spPr>
      </p:pic>
      <p:pic>
        <p:nvPicPr>
          <p:cNvPr id="86" name="Google Shape;86;p11" descr="Pencil"/>
          <p:cNvPicPr preferRelativeResize="0"/>
          <p:nvPr/>
        </p:nvPicPr>
        <p:blipFill rotWithShape="1">
          <a:blip r:embed="rId9">
            <a:alphaModFix/>
          </a:blip>
          <a:srcRect/>
          <a:stretch/>
        </p:blipFill>
        <p:spPr>
          <a:xfrm rot="-1079210">
            <a:off x="10917677" y="783939"/>
            <a:ext cx="1488402" cy="1488402"/>
          </a:xfrm>
          <a:prstGeom prst="rect">
            <a:avLst/>
          </a:prstGeom>
          <a:noFill/>
          <a:ln>
            <a:noFill/>
          </a:ln>
        </p:spPr>
      </p:pic>
      <p:sp>
        <p:nvSpPr>
          <p:cNvPr id="87" name="Google Shape;87;p11"/>
          <p:cNvSpPr txBox="1"/>
          <p:nvPr/>
        </p:nvSpPr>
        <p:spPr>
          <a:xfrm>
            <a:off x="7295751" y="4636850"/>
            <a:ext cx="46335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9CC2E5"/>
                </a:solidFill>
                <a:latin typeface="Arial"/>
                <a:ea typeface="Arial"/>
                <a:cs typeface="Arial"/>
                <a:sym typeface="Arial"/>
              </a:rPr>
              <a:t>Mrs. Lizzet Barrios</a:t>
            </a:r>
            <a:endParaRPr/>
          </a:p>
          <a:p>
            <a:pPr marL="0" marR="0" lvl="0" indent="0" algn="l" rtl="0">
              <a:spcBef>
                <a:spcPts val="0"/>
              </a:spcBef>
              <a:spcAft>
                <a:spcPts val="0"/>
              </a:spcAft>
              <a:buNone/>
            </a:pPr>
            <a:r>
              <a:rPr lang="en-US" sz="2800" b="1">
                <a:solidFill>
                  <a:srgbClr val="9CC2E5"/>
                </a:solidFill>
                <a:latin typeface="Arial"/>
                <a:ea typeface="Arial"/>
                <a:cs typeface="Arial"/>
                <a:sym typeface="Arial"/>
              </a:rPr>
              <a:t>Mrs. Barbara Gottardi</a:t>
            </a:r>
            <a:endParaRPr sz="2800" b="1">
              <a:solidFill>
                <a:srgbClr val="9CC2E5"/>
              </a:solidFill>
              <a:latin typeface="Arial"/>
              <a:ea typeface="Arial"/>
              <a:cs typeface="Arial"/>
              <a:sym typeface="Arial"/>
            </a:endParaRPr>
          </a:p>
          <a:p>
            <a:pPr marL="0" marR="0" lvl="0" indent="0" algn="l" rtl="0">
              <a:spcBef>
                <a:spcPts val="0"/>
              </a:spcBef>
              <a:spcAft>
                <a:spcPts val="0"/>
              </a:spcAft>
              <a:buNone/>
            </a:pPr>
            <a:r>
              <a:rPr lang="en-US" sz="2800" b="1">
                <a:solidFill>
                  <a:srgbClr val="9CC2E5"/>
                </a:solidFill>
                <a:latin typeface="Arial"/>
                <a:ea typeface="Arial"/>
                <a:cs typeface="Arial"/>
                <a:sym typeface="Arial"/>
              </a:rPr>
              <a:t>Mr. Jesus Larranaga</a:t>
            </a:r>
            <a:endParaRPr/>
          </a:p>
          <a:p>
            <a:pPr marL="0" marR="0" lvl="0" indent="0" algn="l" rtl="0">
              <a:spcBef>
                <a:spcPts val="0"/>
              </a:spcBef>
              <a:spcAft>
                <a:spcPts val="0"/>
              </a:spcAft>
              <a:buNone/>
            </a:pPr>
            <a:r>
              <a:rPr lang="en-US" sz="2800" b="1">
                <a:solidFill>
                  <a:srgbClr val="9CC2E5"/>
                </a:solidFill>
                <a:latin typeface="Arial"/>
                <a:ea typeface="Arial"/>
                <a:cs typeface="Arial"/>
                <a:sym typeface="Arial"/>
              </a:rPr>
              <a:t>Mrs. Claudia Rubio</a:t>
            </a:r>
            <a:endParaRPr sz="1800" b="1">
              <a:solidFill>
                <a:srgbClr val="9CC2E5"/>
              </a:solidFill>
              <a:latin typeface="Arial"/>
              <a:ea typeface="Arial"/>
              <a:cs typeface="Arial"/>
              <a:sym typeface="Arial"/>
            </a:endParaRPr>
          </a:p>
        </p:txBody>
      </p:sp>
      <p:pic>
        <p:nvPicPr>
          <p:cNvPr id="88" name="Google Shape;88;p11"/>
          <p:cNvPicPr preferRelativeResize="0"/>
          <p:nvPr/>
        </p:nvPicPr>
        <p:blipFill rotWithShape="1">
          <a:blip r:embed="rId10">
            <a:alphaModFix/>
          </a:blip>
          <a:srcRect/>
          <a:stretch/>
        </p:blipFill>
        <p:spPr>
          <a:xfrm>
            <a:off x="283867" y="612682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0"/>
          <p:cNvSpPr txBox="1">
            <a:spLocks noGrp="1"/>
          </p:cNvSpPr>
          <p:nvPr>
            <p:ph type="body" idx="1"/>
          </p:nvPr>
        </p:nvSpPr>
        <p:spPr>
          <a:xfrm>
            <a:off x="521284" y="1325894"/>
            <a:ext cx="7836195" cy="358634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accent6"/>
              </a:buClr>
              <a:buSzPts val="2400"/>
              <a:buFont typeface="Noto Sans Symbols"/>
              <a:buChar char="❖"/>
            </a:pPr>
            <a:r>
              <a:rPr lang="en-US" sz="2400" dirty="0">
                <a:solidFill>
                  <a:srgbClr val="1F3864"/>
                </a:solidFill>
                <a:latin typeface="Twentieth Century"/>
                <a:ea typeface="Twentieth Century"/>
                <a:cs typeface="Twentieth Century"/>
                <a:sym typeface="Twentieth Century"/>
              </a:rPr>
              <a:t>In Reading, Florida Progress Monitoring Assessments will be given every two weeks. They are assessed on the skills that are taught on a biweekly basis.</a:t>
            </a:r>
            <a:endParaRPr dirty="0"/>
          </a:p>
          <a:p>
            <a:pPr marL="228600" lvl="0" indent="-228600" algn="just" rtl="0">
              <a:lnSpc>
                <a:spcPct val="90000"/>
              </a:lnSpc>
              <a:spcBef>
                <a:spcPts val="1000"/>
              </a:spcBef>
              <a:spcAft>
                <a:spcPts val="0"/>
              </a:spcAft>
              <a:buClr>
                <a:schemeClr val="accent6"/>
              </a:buClr>
              <a:buSzPts val="2400"/>
              <a:buFont typeface="Noto Sans Symbols"/>
              <a:buChar char="❖"/>
            </a:pPr>
            <a:r>
              <a:rPr lang="en-US" sz="2400" dirty="0">
                <a:solidFill>
                  <a:srgbClr val="1F3864"/>
                </a:solidFill>
                <a:latin typeface="Twentieth Century"/>
                <a:ea typeface="Twentieth Century"/>
                <a:cs typeface="Twentieth Century"/>
                <a:sym typeface="Twentieth Century"/>
              </a:rPr>
              <a:t>Spelling, Comprehension, Vocabulary and Grammar can be assessed through individual tests or writing.</a:t>
            </a:r>
            <a:endParaRPr dirty="0"/>
          </a:p>
          <a:p>
            <a:pPr marL="228600" lvl="0" indent="-228600" algn="just" rtl="0">
              <a:lnSpc>
                <a:spcPct val="90000"/>
              </a:lnSpc>
              <a:spcBef>
                <a:spcPts val="1000"/>
              </a:spcBef>
              <a:spcAft>
                <a:spcPts val="0"/>
              </a:spcAft>
              <a:buClr>
                <a:schemeClr val="accent6"/>
              </a:buClr>
              <a:buSzPts val="2400"/>
              <a:buFont typeface="Noto Sans Symbols"/>
              <a:buChar char="❖"/>
            </a:pPr>
            <a:r>
              <a:rPr lang="en-US" sz="2400" dirty="0">
                <a:solidFill>
                  <a:srgbClr val="1F3864"/>
                </a:solidFill>
                <a:latin typeface="Twentieth Century"/>
                <a:ea typeface="Twentieth Century"/>
                <a:cs typeface="Twentieth Century"/>
                <a:sym typeface="Twentieth Century"/>
              </a:rPr>
              <a:t>Please make sure to take your child to the public library. They should check out books at their reading level based on their i-Ready reading level.</a:t>
            </a:r>
            <a:endParaRPr dirty="0"/>
          </a:p>
          <a:p>
            <a:pPr marL="228600" lvl="0" indent="-228600" algn="just" rtl="0">
              <a:lnSpc>
                <a:spcPct val="90000"/>
              </a:lnSpc>
              <a:spcBef>
                <a:spcPts val="1000"/>
              </a:spcBef>
              <a:spcAft>
                <a:spcPts val="0"/>
              </a:spcAft>
              <a:buClr>
                <a:schemeClr val="accent6"/>
              </a:buClr>
              <a:buSzPts val="2400"/>
              <a:buFont typeface="Noto Sans Symbols"/>
              <a:buChar char="❖"/>
            </a:pPr>
            <a:r>
              <a:rPr lang="en-US" sz="2400" dirty="0">
                <a:solidFill>
                  <a:srgbClr val="1F3864"/>
                </a:solidFill>
                <a:latin typeface="Twentieth Century"/>
                <a:ea typeface="Twentieth Century"/>
                <a:cs typeface="Twentieth Century"/>
                <a:sym typeface="Twentieth Century"/>
              </a:rPr>
              <a:t>READING IS THE KEY TO SUCCESS IN ALL SUBJECTS!</a:t>
            </a:r>
            <a:endParaRPr dirty="0"/>
          </a:p>
        </p:txBody>
      </p:sp>
      <p:sp>
        <p:nvSpPr>
          <p:cNvPr id="216" name="Google Shape;216;p20"/>
          <p:cNvSpPr txBox="1">
            <a:spLocks noGrp="1"/>
          </p:cNvSpPr>
          <p:nvPr>
            <p:ph type="title"/>
          </p:nvPr>
        </p:nvSpPr>
        <p:spPr>
          <a:xfrm>
            <a:off x="521284" y="255180"/>
            <a:ext cx="8378529" cy="8075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Home Learning continued:</a:t>
            </a:r>
            <a:endParaRPr/>
          </a:p>
        </p:txBody>
      </p:sp>
      <p:pic>
        <p:nvPicPr>
          <p:cNvPr id="217" name="Google Shape;217;p20"/>
          <p:cNvPicPr preferRelativeResize="0"/>
          <p:nvPr/>
        </p:nvPicPr>
        <p:blipFill rotWithShape="1">
          <a:blip r:embed="rId3">
            <a:alphaModFix/>
          </a:blip>
          <a:srcRect/>
          <a:stretch/>
        </p:blipFill>
        <p:spPr>
          <a:xfrm>
            <a:off x="3136324" y="4758904"/>
            <a:ext cx="2648533" cy="1843916"/>
          </a:xfrm>
          <a:prstGeom prst="rect">
            <a:avLst/>
          </a:prstGeom>
          <a:noFill/>
          <a:ln>
            <a:noFill/>
          </a:ln>
        </p:spPr>
      </p:pic>
      <p:grpSp>
        <p:nvGrpSpPr>
          <p:cNvPr id="218" name="Google Shape;218;p20"/>
          <p:cNvGrpSpPr/>
          <p:nvPr/>
        </p:nvGrpSpPr>
        <p:grpSpPr>
          <a:xfrm>
            <a:off x="8899813" y="0"/>
            <a:ext cx="3884322" cy="6858000"/>
            <a:chOff x="8899813" y="0"/>
            <a:chExt cx="3884322" cy="6858000"/>
          </a:xfrm>
        </p:grpSpPr>
        <p:grpSp>
          <p:nvGrpSpPr>
            <p:cNvPr id="219" name="Google Shape;219;p20"/>
            <p:cNvGrpSpPr/>
            <p:nvPr/>
          </p:nvGrpSpPr>
          <p:grpSpPr>
            <a:xfrm>
              <a:off x="9055676" y="0"/>
              <a:ext cx="3136324" cy="6858000"/>
              <a:chOff x="9055676" y="0"/>
              <a:chExt cx="3136324" cy="6858000"/>
            </a:xfrm>
          </p:grpSpPr>
          <p:sp>
            <p:nvSpPr>
              <p:cNvPr id="220" name="Google Shape;220;p20"/>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20"/>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20"/>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20"/>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0"/>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25" name="Google Shape;225;p20" descr="Beaker"/>
            <p:cNvPicPr preferRelativeResize="0"/>
            <p:nvPr/>
          </p:nvPicPr>
          <p:blipFill rotWithShape="1">
            <a:blip r:embed="rId4">
              <a:alphaModFix/>
            </a:blip>
            <a:srcRect/>
            <a:stretch/>
          </p:blipFill>
          <p:spPr>
            <a:xfrm>
              <a:off x="8899813" y="2973678"/>
              <a:ext cx="3884322" cy="3884322"/>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357300" y="368573"/>
            <a:ext cx="8378529" cy="7983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Resources</a:t>
            </a:r>
            <a:endParaRPr/>
          </a:p>
        </p:txBody>
      </p:sp>
      <p:sp>
        <p:nvSpPr>
          <p:cNvPr id="231" name="Google Shape;231;p21"/>
          <p:cNvSpPr txBox="1">
            <a:spLocks noGrp="1"/>
          </p:cNvSpPr>
          <p:nvPr>
            <p:ph type="body" idx="1"/>
          </p:nvPr>
        </p:nvSpPr>
        <p:spPr>
          <a:xfrm>
            <a:off x="149811" y="992010"/>
            <a:ext cx="8712526" cy="5564411"/>
          </a:xfrm>
          <a:prstGeom prst="rect">
            <a:avLst/>
          </a:prstGeom>
          <a:noFill/>
          <a:ln>
            <a:noFill/>
          </a:ln>
        </p:spPr>
        <p:txBody>
          <a:bodyPr spcFirstLastPara="1" wrap="square" lIns="91425" tIns="45700" rIns="91425" bIns="45700" anchor="t" anchorCtr="0">
            <a:normAutofit fontScale="92500" lnSpcReduction="20000"/>
          </a:bodyPr>
          <a:lstStyle/>
          <a:p>
            <a:pPr marL="228600" lvl="0" indent="-217169" algn="l" rtl="0">
              <a:lnSpc>
                <a:spcPct val="90000"/>
              </a:lnSpc>
              <a:spcBef>
                <a:spcPts val="0"/>
              </a:spcBef>
              <a:spcAft>
                <a:spcPts val="0"/>
              </a:spcAft>
              <a:buClr>
                <a:schemeClr val="accent6"/>
              </a:buClr>
              <a:buSzPct val="100000"/>
              <a:buFont typeface="Noto Sans Symbols"/>
              <a:buChar char="✦"/>
            </a:pPr>
            <a:r>
              <a:rPr lang="en-US" sz="2400" u="sng">
                <a:solidFill>
                  <a:schemeClr val="accent6"/>
                </a:solidFill>
                <a:latin typeface="Twentieth Century"/>
                <a:ea typeface="Twentieth Century"/>
                <a:cs typeface="Twentieth Century"/>
                <a:sym typeface="Twentieth Century"/>
                <a:hlinkClick r:id="rId3">
                  <a:extLst>
                    <a:ext uri="{A12FA001-AC4F-418D-AE19-62706E023703}">
                      <ahyp:hlinkClr xmlns:ahyp="http://schemas.microsoft.com/office/drawing/2018/hyperlinkcolor" val="tx"/>
                    </a:ext>
                  </a:extLst>
                </a:hlinkClick>
              </a:rPr>
              <a:t>www.dadeschools.net</a:t>
            </a:r>
            <a:r>
              <a:rPr lang="en-US" sz="2400">
                <a:solidFill>
                  <a:schemeClr val="dk2"/>
                </a:solidFill>
                <a:latin typeface="Twentieth Century"/>
                <a:ea typeface="Twentieth Century"/>
                <a:cs typeface="Twentieth Century"/>
                <a:sym typeface="Twentieth Century"/>
              </a:rPr>
              <a:t> - Dade County Public Schools website.  All programs are accessed through the student portal. </a:t>
            </a:r>
            <a:r>
              <a:rPr lang="en-US" sz="2400">
                <a:solidFill>
                  <a:srgbClr val="C55A11"/>
                </a:solidFill>
                <a:latin typeface="Twentieth Century"/>
                <a:ea typeface="Twentieth Century"/>
                <a:cs typeface="Twentieth Century"/>
                <a:sym typeface="Twentieth Century"/>
              </a:rPr>
              <a:t>Students MUST know their username and password at all times</a:t>
            </a:r>
            <a:r>
              <a:rPr lang="en-US" sz="2400">
                <a:solidFill>
                  <a:schemeClr val="dk2"/>
                </a:solidFill>
                <a:latin typeface="Twentieth Century"/>
                <a:ea typeface="Twentieth Century"/>
                <a:cs typeface="Twentieth Century"/>
                <a:sym typeface="Twentieth Century"/>
              </a:rPr>
              <a:t>. Parents may obtain access to the Parent Portal by requesting their parent pin in person in the main office.</a:t>
            </a:r>
            <a:endParaRPr/>
          </a:p>
          <a:p>
            <a:pPr marL="228600" lvl="0" indent="-217169" algn="l" rtl="0">
              <a:lnSpc>
                <a:spcPct val="90000"/>
              </a:lnSpc>
              <a:spcBef>
                <a:spcPts val="1000"/>
              </a:spcBef>
              <a:spcAft>
                <a:spcPts val="0"/>
              </a:spcAft>
              <a:buClr>
                <a:schemeClr val="accent6"/>
              </a:buClr>
              <a:buSzPct val="100000"/>
              <a:buFont typeface="Noto Sans Symbols"/>
              <a:buChar char="✦"/>
            </a:pPr>
            <a:r>
              <a:rPr lang="en-US" sz="2400" u="sng">
                <a:solidFill>
                  <a:schemeClr val="accent6"/>
                </a:solidFill>
                <a:latin typeface="Twentieth Century"/>
                <a:ea typeface="Twentieth Century"/>
                <a:cs typeface="Twentieth Century"/>
                <a:sym typeface="Twentieth Century"/>
              </a:rPr>
              <a:t>drglpelementary.org</a:t>
            </a:r>
            <a:r>
              <a:rPr lang="en-US" sz="2400">
                <a:solidFill>
                  <a:schemeClr val="accent6"/>
                </a:solidFill>
                <a:latin typeface="Twentieth Century"/>
                <a:ea typeface="Twentieth Century"/>
                <a:cs typeface="Twentieth Century"/>
                <a:sym typeface="Twentieth Century"/>
              </a:rPr>
              <a:t> </a:t>
            </a:r>
            <a:r>
              <a:rPr lang="en-US" sz="2400">
                <a:solidFill>
                  <a:schemeClr val="dk2"/>
                </a:solidFill>
                <a:latin typeface="Twentieth Century"/>
                <a:ea typeface="Twentieth Century"/>
                <a:cs typeface="Twentieth Century"/>
                <a:sym typeface="Twentieth Century"/>
              </a:rPr>
              <a:t> - School website. </a:t>
            </a:r>
            <a:endParaRPr/>
          </a:p>
          <a:p>
            <a:pPr marL="228600" lvl="0" indent="-217169" algn="l" rtl="0">
              <a:lnSpc>
                <a:spcPct val="90000"/>
              </a:lnSpc>
              <a:spcBef>
                <a:spcPts val="1000"/>
              </a:spcBef>
              <a:spcAft>
                <a:spcPts val="0"/>
              </a:spcAft>
              <a:buClr>
                <a:schemeClr val="accent6"/>
              </a:buClr>
              <a:buSzPct val="100000"/>
              <a:buFont typeface="Noto Sans Symbols"/>
              <a:buChar char="✦"/>
            </a:pPr>
            <a:r>
              <a:rPr lang="en-US" sz="2400">
                <a:solidFill>
                  <a:schemeClr val="dk2"/>
                </a:solidFill>
                <a:latin typeface="Twentieth Century"/>
                <a:ea typeface="Twentieth Century"/>
                <a:cs typeface="Twentieth Century"/>
                <a:sym typeface="Twentieth Century"/>
              </a:rPr>
              <a:t>Emails:</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Gottardi –</a:t>
            </a:r>
            <a:r>
              <a:rPr lang="en-US" sz="2000">
                <a:solidFill>
                  <a:srgbClr val="2F76B7"/>
                </a:solidFill>
                <a:latin typeface="Twentieth Century"/>
                <a:ea typeface="Twentieth Century"/>
                <a:cs typeface="Twentieth Century"/>
                <a:sym typeface="Twentieth Century"/>
              </a:rPr>
              <a:t> </a:t>
            </a:r>
            <a:r>
              <a:rPr lang="en-US" sz="2000" u="sng">
                <a:solidFill>
                  <a:srgbClr val="2F76B7"/>
                </a:solidFill>
                <a:latin typeface="Twentieth Century"/>
                <a:ea typeface="Twentieth Century"/>
                <a:cs typeface="Twentieth Century"/>
                <a:sym typeface="Twentieth Century"/>
                <a:hlinkClick r:id="rId4">
                  <a:extLst>
                    <a:ext uri="{A12FA001-AC4F-418D-AE19-62706E023703}">
                      <ahyp:hlinkClr xmlns:ahyp="http://schemas.microsoft.com/office/drawing/2018/hyperlinkcolor" val="tx"/>
                    </a:ext>
                  </a:extLst>
                </a:hlinkClick>
              </a:rPr>
              <a:t>bgottardi@dadeschools.net</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Barrios – </a:t>
            </a:r>
            <a:r>
              <a:rPr lang="en-US" sz="2000" u="sng">
                <a:solidFill>
                  <a:srgbClr val="2F76B7"/>
                </a:solidFill>
                <a:latin typeface="Twentieth Century"/>
                <a:ea typeface="Twentieth Century"/>
                <a:cs typeface="Twentieth Century"/>
                <a:sym typeface="Twentieth Century"/>
                <a:hlinkClick r:id="rId5">
                  <a:extLst>
                    <a:ext uri="{A12FA001-AC4F-418D-AE19-62706E023703}">
                      <ahyp:hlinkClr xmlns:ahyp="http://schemas.microsoft.com/office/drawing/2018/hyperlinkcolor" val="tx"/>
                    </a:ext>
                  </a:extLst>
                </a:hlinkClick>
              </a:rPr>
              <a:t>lbarrios2@dadeschools.net</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 Larranaga- </a:t>
            </a:r>
            <a:r>
              <a:rPr lang="en-US" sz="2000" u="sng">
                <a:solidFill>
                  <a:srgbClr val="2F76B7"/>
                </a:solidFill>
                <a:hlinkClick r:id="rId6">
                  <a:extLst>
                    <a:ext uri="{A12FA001-AC4F-418D-AE19-62706E023703}">
                      <ahyp:hlinkClr xmlns:ahyp="http://schemas.microsoft.com/office/drawing/2018/hyperlinkcolor" val="tx"/>
                    </a:ext>
                  </a:extLst>
                </a:hlinkClick>
              </a:rPr>
              <a:t>jlarranaga@dadeschools.net</a:t>
            </a:r>
            <a:r>
              <a:rPr lang="en-US" sz="2000">
                <a:solidFill>
                  <a:srgbClr val="2F76B7"/>
                </a:solidFill>
              </a:rPr>
              <a:t>  </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Rubio –  </a:t>
            </a:r>
            <a:r>
              <a:rPr lang="en-US" sz="2000" u="sng">
                <a:solidFill>
                  <a:srgbClr val="2F76B7"/>
                </a:solidFill>
                <a:latin typeface="Twentieth Century"/>
                <a:ea typeface="Twentieth Century"/>
                <a:cs typeface="Twentieth Century"/>
                <a:sym typeface="Twentieth Century"/>
                <a:hlinkClick r:id="rId7">
                  <a:extLst>
                    <a:ext uri="{A12FA001-AC4F-418D-AE19-62706E023703}">
                      <ahyp:hlinkClr xmlns:ahyp="http://schemas.microsoft.com/office/drawing/2018/hyperlinkcolor" val="tx"/>
                    </a:ext>
                  </a:extLst>
                </a:hlinkClick>
              </a:rPr>
              <a:t>crubio@dadeschools.net</a:t>
            </a:r>
            <a:r>
              <a:rPr lang="en-US" sz="2000">
                <a:solidFill>
                  <a:srgbClr val="2F76B7"/>
                </a:solidFill>
                <a:latin typeface="Twentieth Century"/>
                <a:ea typeface="Twentieth Century"/>
                <a:cs typeface="Twentieth Century"/>
                <a:sym typeface="Twentieth Century"/>
              </a:rPr>
              <a:t> </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I. Vega (Music) – </a:t>
            </a:r>
            <a:r>
              <a:rPr lang="en-US" sz="2000" u="sng">
                <a:solidFill>
                  <a:srgbClr val="2F76B7"/>
                </a:solidFill>
                <a:latin typeface="Twentieth Century"/>
                <a:ea typeface="Twentieth Century"/>
                <a:cs typeface="Twentieth Century"/>
                <a:sym typeface="Twentieth Century"/>
                <a:hlinkClick r:id="rId8">
                  <a:extLst>
                    <a:ext uri="{A12FA001-AC4F-418D-AE19-62706E023703}">
                      <ahyp:hlinkClr xmlns:ahyp="http://schemas.microsoft.com/office/drawing/2018/hyperlinkcolor" val="tx"/>
                    </a:ext>
                  </a:extLst>
                </a:hlinkClick>
              </a:rPr>
              <a:t>ivegamusic@dadeschools.net</a:t>
            </a:r>
            <a:r>
              <a:rPr lang="en-US" sz="2000">
                <a:solidFill>
                  <a:srgbClr val="2F76B7"/>
                </a:solidFill>
                <a:latin typeface="Twentieth Century"/>
                <a:ea typeface="Twentieth Century"/>
                <a:cs typeface="Twentieth Century"/>
                <a:sym typeface="Twentieth Century"/>
              </a:rPr>
              <a:t> </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Rebozo (Spanish) – </a:t>
            </a:r>
            <a:r>
              <a:rPr lang="en-US" sz="2000" u="sng">
                <a:solidFill>
                  <a:srgbClr val="2F76B7"/>
                </a:solidFill>
                <a:latin typeface="Twentieth Century"/>
                <a:ea typeface="Twentieth Century"/>
                <a:cs typeface="Twentieth Century"/>
                <a:sym typeface="Twentieth Century"/>
                <a:hlinkClick r:id="rId9">
                  <a:extLst>
                    <a:ext uri="{A12FA001-AC4F-418D-AE19-62706E023703}">
                      <ahyp:hlinkClr xmlns:ahyp="http://schemas.microsoft.com/office/drawing/2018/hyperlinkcolor" val="tx"/>
                    </a:ext>
                  </a:extLst>
                </a:hlinkClick>
              </a:rPr>
              <a:t>prebozo@dadeschools.net</a:t>
            </a:r>
            <a:r>
              <a:rPr lang="en-US" sz="2000">
                <a:solidFill>
                  <a:srgbClr val="2F76B7"/>
                </a:solidFill>
                <a:latin typeface="Twentieth Century"/>
                <a:ea typeface="Twentieth Century"/>
                <a:cs typeface="Twentieth Century"/>
                <a:sym typeface="Twentieth Century"/>
              </a:rPr>
              <a:t> </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Cortes (Spanish) – </a:t>
            </a:r>
            <a:r>
              <a:rPr lang="en-US" sz="2000" u="sng">
                <a:solidFill>
                  <a:srgbClr val="2F76B7"/>
                </a:solidFill>
                <a:latin typeface="Twentieth Century"/>
                <a:ea typeface="Twentieth Century"/>
                <a:cs typeface="Twentieth Century"/>
                <a:sym typeface="Twentieth Century"/>
                <a:hlinkClick r:id="rId10">
                  <a:extLst>
                    <a:ext uri="{A12FA001-AC4F-418D-AE19-62706E023703}">
                      <ahyp:hlinkClr xmlns:ahyp="http://schemas.microsoft.com/office/drawing/2018/hyperlinkcolor" val="tx"/>
                    </a:ext>
                  </a:extLst>
                </a:hlinkClick>
              </a:rPr>
              <a:t>235831@dadeschools.net</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Ms. Sanchez (Art) – </a:t>
            </a:r>
            <a:r>
              <a:rPr lang="en-US" sz="2000" u="sng">
                <a:solidFill>
                  <a:srgbClr val="2F76B7"/>
                </a:solidFill>
                <a:latin typeface="Twentieth Century"/>
                <a:ea typeface="Twentieth Century"/>
                <a:cs typeface="Twentieth Century"/>
                <a:sym typeface="Twentieth Century"/>
                <a:hlinkClick r:id="rId11">
                  <a:extLst>
                    <a:ext uri="{A12FA001-AC4F-418D-AE19-62706E023703}">
                      <ahyp:hlinkClr xmlns:ahyp="http://schemas.microsoft.com/office/drawing/2018/hyperlinkcolor" val="tx"/>
                    </a:ext>
                  </a:extLst>
                </a:hlinkClick>
              </a:rPr>
              <a:t>342600@dadeschools.net</a:t>
            </a:r>
            <a:r>
              <a:rPr lang="en-US" sz="2000">
                <a:solidFill>
                  <a:schemeClr val="dk2"/>
                </a:solidFill>
                <a:latin typeface="Twentieth Century"/>
                <a:ea typeface="Twentieth Century"/>
                <a:cs typeface="Twentieth Century"/>
                <a:sym typeface="Twentieth Century"/>
              </a:rPr>
              <a:t> </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 Bowers (PE) – </a:t>
            </a:r>
            <a:r>
              <a:rPr lang="en-US" sz="2000" u="sng">
                <a:solidFill>
                  <a:srgbClr val="2F76B7"/>
                </a:solidFill>
                <a:latin typeface="Twentieth Century"/>
                <a:ea typeface="Twentieth Century"/>
                <a:cs typeface="Twentieth Century"/>
                <a:sym typeface="Twentieth Century"/>
                <a:hlinkClick r:id="rId12">
                  <a:extLst>
                    <a:ext uri="{A12FA001-AC4F-418D-AE19-62706E023703}">
                      <ahyp:hlinkClr xmlns:ahyp="http://schemas.microsoft.com/office/drawing/2018/hyperlinkcolor" val="tx"/>
                    </a:ext>
                  </a:extLst>
                </a:hlinkClick>
              </a:rPr>
              <a:t>dbowers@dadeschools.net</a:t>
            </a:r>
            <a:endParaRPr/>
          </a:p>
          <a:p>
            <a:pPr marL="685800" marR="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Vicenty (ESE) –</a:t>
            </a:r>
            <a:r>
              <a:rPr lang="en-US" sz="2000" u="sng">
                <a:solidFill>
                  <a:srgbClr val="2F76B7"/>
                </a:solidFill>
                <a:latin typeface="Twentieth Century"/>
                <a:ea typeface="Twentieth Century"/>
                <a:cs typeface="Twentieth Century"/>
                <a:sym typeface="Twentieth Century"/>
              </a:rPr>
              <a:t> lvicenty</a:t>
            </a:r>
            <a:r>
              <a:rPr lang="en-US" sz="2000" u="sng">
                <a:solidFill>
                  <a:srgbClr val="2F76B7"/>
                </a:solidFill>
                <a:latin typeface="Twentieth Century"/>
                <a:ea typeface="Twentieth Century"/>
                <a:cs typeface="Twentieth Century"/>
                <a:sym typeface="Twentieth Century"/>
                <a:hlinkClick r:id="rId12">
                  <a:extLst>
                    <a:ext uri="{A12FA001-AC4F-418D-AE19-62706E023703}">
                      <ahyp:hlinkClr xmlns:ahyp="http://schemas.microsoft.com/office/drawing/2018/hyperlinkcolor" val="tx"/>
                    </a:ext>
                  </a:extLst>
                </a:hlinkClick>
              </a:rPr>
              <a:t>@dadeschools.net</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Mrs. M. Vega (Counselor) – </a:t>
            </a:r>
            <a:r>
              <a:rPr lang="en-US" sz="2000" u="sng">
                <a:solidFill>
                  <a:srgbClr val="2F76B7"/>
                </a:solidFill>
                <a:latin typeface="Twentieth Century"/>
                <a:ea typeface="Twentieth Century"/>
                <a:cs typeface="Twentieth Century"/>
                <a:sym typeface="Twentieth Century"/>
                <a:hlinkClick r:id="rId13">
                  <a:extLst>
                    <a:ext uri="{A12FA001-AC4F-418D-AE19-62706E023703}">
                      <ahyp:hlinkClr xmlns:ahyp="http://schemas.microsoft.com/office/drawing/2018/hyperlinkcolor" val="tx"/>
                    </a:ext>
                  </a:extLst>
                </a:hlinkClick>
              </a:rPr>
              <a:t>mvega78@dadeschools.net</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Mr. Gomez (Mental Health Coord.) </a:t>
            </a:r>
            <a:r>
              <a:rPr lang="en-US" sz="2000" u="sng">
                <a:solidFill>
                  <a:srgbClr val="2F76B7"/>
                </a:solidFill>
                <a:latin typeface="Twentieth Century"/>
                <a:ea typeface="Twentieth Century"/>
                <a:cs typeface="Twentieth Century"/>
                <a:sym typeface="Twentieth Century"/>
                <a:hlinkClick r:id="rId14">
                  <a:extLst>
                    <a:ext uri="{A12FA001-AC4F-418D-AE19-62706E023703}">
                      <ahyp:hlinkClr xmlns:ahyp="http://schemas.microsoft.com/office/drawing/2018/hyperlinkcolor" val="tx"/>
                    </a:ext>
                  </a:extLst>
                </a:hlinkClick>
              </a:rPr>
              <a:t>335649@dadeschols.net</a:t>
            </a:r>
            <a:endParaRPr/>
          </a:p>
          <a:p>
            <a:pPr marL="685800" lvl="1" indent="-219075" algn="l" rtl="0">
              <a:lnSpc>
                <a:spcPct val="90000"/>
              </a:lnSpc>
              <a:spcBef>
                <a:spcPts val="500"/>
              </a:spcBef>
              <a:spcAft>
                <a:spcPts val="0"/>
              </a:spcAft>
              <a:buClr>
                <a:schemeClr val="accent6"/>
              </a:buClr>
              <a:buSzPct val="100000"/>
              <a:buFont typeface="Noto Sans Symbols"/>
              <a:buChar char="✦"/>
            </a:pPr>
            <a:r>
              <a:rPr lang="en-US" sz="2000">
                <a:solidFill>
                  <a:schemeClr val="dk2"/>
                </a:solidFill>
                <a:latin typeface="Twentieth Century"/>
                <a:ea typeface="Twentieth Century"/>
                <a:cs typeface="Twentieth Century"/>
                <a:sym typeface="Twentieth Century"/>
              </a:rPr>
              <a:t>PTA – </a:t>
            </a:r>
            <a:r>
              <a:rPr lang="en-US" sz="2000" u="sng">
                <a:solidFill>
                  <a:srgbClr val="2F76B7"/>
                </a:solidFill>
                <a:latin typeface="Twentieth Century"/>
                <a:ea typeface="Twentieth Century"/>
                <a:cs typeface="Twentieth Century"/>
                <a:sym typeface="Twentieth Century"/>
                <a:hlinkClick r:id="rId15">
                  <a:extLst>
                    <a:ext uri="{A12FA001-AC4F-418D-AE19-62706E023703}">
                      <ahyp:hlinkClr xmlns:ahyp="http://schemas.microsoft.com/office/drawing/2018/hyperlinkcolor" val="tx"/>
                    </a:ext>
                  </a:extLst>
                </a:hlinkClick>
              </a:rPr>
              <a:t>glppta4511@gmail.com</a:t>
            </a:r>
            <a:endParaRPr sz="2000">
              <a:solidFill>
                <a:srgbClr val="2F76B7"/>
              </a:solidFill>
              <a:latin typeface="Twentieth Century"/>
              <a:ea typeface="Twentieth Century"/>
              <a:cs typeface="Twentieth Century"/>
              <a:sym typeface="Twentieth Century"/>
            </a:endParaRPr>
          </a:p>
          <a:p>
            <a:pPr marL="685800" lvl="1" indent="-111125" algn="l" rtl="0">
              <a:lnSpc>
                <a:spcPct val="90000"/>
              </a:lnSpc>
              <a:spcBef>
                <a:spcPts val="500"/>
              </a:spcBef>
              <a:spcAft>
                <a:spcPts val="0"/>
              </a:spcAft>
              <a:buClr>
                <a:schemeClr val="accent6"/>
              </a:buClr>
              <a:buSzPct val="100000"/>
              <a:buFont typeface="Noto Sans Symbols"/>
              <a:buNone/>
            </a:pPr>
            <a:endParaRPr sz="2000">
              <a:solidFill>
                <a:srgbClr val="44546A"/>
              </a:solidFill>
              <a:latin typeface="Twentieth Century"/>
              <a:ea typeface="Twentieth Century"/>
              <a:cs typeface="Twentieth Century"/>
              <a:sym typeface="Twentieth Century"/>
            </a:endParaRPr>
          </a:p>
          <a:p>
            <a:pPr marL="228600" lvl="0" indent="-115824" algn="l" rtl="0">
              <a:lnSpc>
                <a:spcPct val="80000"/>
              </a:lnSpc>
              <a:spcBef>
                <a:spcPts val="1000"/>
              </a:spcBef>
              <a:spcAft>
                <a:spcPts val="0"/>
              </a:spcAft>
              <a:buClr>
                <a:srgbClr val="90C226"/>
              </a:buClr>
              <a:buSzPct val="80000"/>
              <a:buFont typeface="Noto Sans Symbols"/>
              <a:buNone/>
            </a:pPr>
            <a:endParaRPr sz="2400">
              <a:solidFill>
                <a:srgbClr val="3F3F3F"/>
              </a:solidFill>
              <a:latin typeface="Twentieth Century"/>
              <a:ea typeface="Twentieth Century"/>
              <a:cs typeface="Twentieth Century"/>
              <a:sym typeface="Twentieth Century"/>
            </a:endParaRPr>
          </a:p>
        </p:txBody>
      </p:sp>
      <p:grpSp>
        <p:nvGrpSpPr>
          <p:cNvPr id="232" name="Google Shape;232;p21"/>
          <p:cNvGrpSpPr/>
          <p:nvPr/>
        </p:nvGrpSpPr>
        <p:grpSpPr>
          <a:xfrm>
            <a:off x="9009186" y="0"/>
            <a:ext cx="3668917" cy="6941127"/>
            <a:chOff x="9009186" y="0"/>
            <a:chExt cx="3668917" cy="6941127"/>
          </a:xfrm>
        </p:grpSpPr>
        <p:grpSp>
          <p:nvGrpSpPr>
            <p:cNvPr id="233" name="Google Shape;233;p21"/>
            <p:cNvGrpSpPr/>
            <p:nvPr/>
          </p:nvGrpSpPr>
          <p:grpSpPr>
            <a:xfrm>
              <a:off x="9055676" y="0"/>
              <a:ext cx="3136324" cy="6858000"/>
              <a:chOff x="9055676" y="0"/>
              <a:chExt cx="3136324" cy="6858000"/>
            </a:xfrm>
          </p:grpSpPr>
          <p:sp>
            <p:nvSpPr>
              <p:cNvPr id="234" name="Google Shape;234;p21"/>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21"/>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21"/>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21"/>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21"/>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39" name="Google Shape;239;p21" descr="Clipboard"/>
            <p:cNvPicPr preferRelativeResize="0"/>
            <p:nvPr/>
          </p:nvPicPr>
          <p:blipFill rotWithShape="1">
            <a:blip r:embed="rId16">
              <a:alphaModFix/>
            </a:blip>
            <a:srcRect/>
            <a:stretch/>
          </p:blipFill>
          <p:spPr>
            <a:xfrm>
              <a:off x="9009186" y="3272210"/>
              <a:ext cx="3668917" cy="366891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2" descr="A blue and green flyer&#10;&#10;Description automatically generated"/>
          <p:cNvPicPr preferRelativeResize="0">
            <a:picLocks noGrp="1"/>
          </p:cNvPicPr>
          <p:nvPr>
            <p:ph type="body" idx="1"/>
          </p:nvPr>
        </p:nvPicPr>
        <p:blipFill rotWithShape="1">
          <a:blip r:embed="rId3">
            <a:alphaModFix/>
          </a:blip>
          <a:srcRect/>
          <a:stretch/>
        </p:blipFill>
        <p:spPr>
          <a:xfrm>
            <a:off x="62952" y="55894"/>
            <a:ext cx="4501120" cy="5795043"/>
          </a:xfrm>
          <a:prstGeom prst="rect">
            <a:avLst/>
          </a:prstGeom>
          <a:noFill/>
          <a:ln>
            <a:noFill/>
          </a:ln>
        </p:spPr>
      </p:pic>
      <p:grpSp>
        <p:nvGrpSpPr>
          <p:cNvPr id="245" name="Google Shape;245;p22"/>
          <p:cNvGrpSpPr/>
          <p:nvPr/>
        </p:nvGrpSpPr>
        <p:grpSpPr>
          <a:xfrm>
            <a:off x="8899813" y="0"/>
            <a:ext cx="3884322" cy="6858000"/>
            <a:chOff x="8899813" y="0"/>
            <a:chExt cx="3884322" cy="6858000"/>
          </a:xfrm>
        </p:grpSpPr>
        <p:grpSp>
          <p:nvGrpSpPr>
            <p:cNvPr id="246" name="Google Shape;246;p22"/>
            <p:cNvGrpSpPr/>
            <p:nvPr/>
          </p:nvGrpSpPr>
          <p:grpSpPr>
            <a:xfrm>
              <a:off x="9055676" y="0"/>
              <a:ext cx="3136324" cy="6858000"/>
              <a:chOff x="9055676" y="0"/>
              <a:chExt cx="3136324" cy="6858000"/>
            </a:xfrm>
          </p:grpSpPr>
          <p:sp>
            <p:nvSpPr>
              <p:cNvPr id="247" name="Google Shape;247;p22"/>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2"/>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22"/>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22"/>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22"/>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52" name="Google Shape;252;p22" descr="Beaker"/>
            <p:cNvPicPr preferRelativeResize="0"/>
            <p:nvPr/>
          </p:nvPicPr>
          <p:blipFill rotWithShape="1">
            <a:blip r:embed="rId4">
              <a:alphaModFix/>
            </a:blip>
            <a:srcRect/>
            <a:stretch/>
          </p:blipFill>
          <p:spPr>
            <a:xfrm>
              <a:off x="8899813" y="2973678"/>
              <a:ext cx="3884322" cy="3884322"/>
            </a:xfrm>
            <a:prstGeom prst="rect">
              <a:avLst/>
            </a:prstGeom>
            <a:noFill/>
            <a:ln>
              <a:noFill/>
            </a:ln>
          </p:spPr>
        </p:pic>
      </p:grpSp>
      <p:pic>
        <p:nvPicPr>
          <p:cNvPr id="253" name="Google Shape;253;p22" descr="A blue and green poster with white text&#10;&#10;Description automatically generated"/>
          <p:cNvPicPr preferRelativeResize="0"/>
          <p:nvPr/>
        </p:nvPicPr>
        <p:blipFill rotWithShape="1">
          <a:blip r:embed="rId5">
            <a:alphaModFix/>
          </a:blip>
          <a:srcRect/>
          <a:stretch/>
        </p:blipFill>
        <p:spPr>
          <a:xfrm>
            <a:off x="4558747" y="965343"/>
            <a:ext cx="4488070" cy="57776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23"/>
          <p:cNvGrpSpPr/>
          <p:nvPr/>
        </p:nvGrpSpPr>
        <p:grpSpPr>
          <a:xfrm>
            <a:off x="9055676" y="0"/>
            <a:ext cx="3193475" cy="6954260"/>
            <a:chOff x="9055676" y="0"/>
            <a:chExt cx="3193475" cy="6954260"/>
          </a:xfrm>
        </p:grpSpPr>
        <p:grpSp>
          <p:nvGrpSpPr>
            <p:cNvPr id="259" name="Google Shape;259;p23"/>
            <p:cNvGrpSpPr/>
            <p:nvPr/>
          </p:nvGrpSpPr>
          <p:grpSpPr>
            <a:xfrm>
              <a:off x="9055676" y="0"/>
              <a:ext cx="3136324" cy="6858000"/>
              <a:chOff x="9055676" y="0"/>
              <a:chExt cx="3136324" cy="6858000"/>
            </a:xfrm>
          </p:grpSpPr>
          <p:sp>
            <p:nvSpPr>
              <p:cNvPr id="260" name="Google Shape;260;p23"/>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3"/>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3"/>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23"/>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3"/>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65" name="Google Shape;265;p23" descr="Test tubes"/>
            <p:cNvPicPr preferRelativeResize="0"/>
            <p:nvPr/>
          </p:nvPicPr>
          <p:blipFill rotWithShape="1">
            <a:blip r:embed="rId3">
              <a:alphaModFix/>
            </a:blip>
            <a:srcRect/>
            <a:stretch/>
          </p:blipFill>
          <p:spPr>
            <a:xfrm>
              <a:off x="9450534" y="4155643"/>
              <a:ext cx="2798617" cy="2798617"/>
            </a:xfrm>
            <a:prstGeom prst="rect">
              <a:avLst/>
            </a:prstGeom>
            <a:noFill/>
            <a:ln>
              <a:noFill/>
            </a:ln>
          </p:spPr>
        </p:pic>
      </p:grpSp>
      <p:pic>
        <p:nvPicPr>
          <p:cNvPr id="266" name="Google Shape;266;p23" descr="Graphical user interface, application&#10;&#10;Description automatically generated"/>
          <p:cNvPicPr preferRelativeResize="0"/>
          <p:nvPr/>
        </p:nvPicPr>
        <p:blipFill rotWithShape="1">
          <a:blip r:embed="rId4">
            <a:alphaModFix/>
          </a:blip>
          <a:srcRect/>
          <a:stretch/>
        </p:blipFill>
        <p:spPr>
          <a:xfrm>
            <a:off x="302080" y="154213"/>
            <a:ext cx="4103914" cy="5311322"/>
          </a:xfrm>
          <a:prstGeom prst="rect">
            <a:avLst/>
          </a:prstGeom>
          <a:noFill/>
          <a:ln>
            <a:noFill/>
          </a:ln>
        </p:spPr>
      </p:pic>
      <p:pic>
        <p:nvPicPr>
          <p:cNvPr id="267" name="Google Shape;267;p23" descr="Graphical user interface, application&#10;&#10;Description automatically generated"/>
          <p:cNvPicPr preferRelativeResize="0"/>
          <p:nvPr/>
        </p:nvPicPr>
        <p:blipFill rotWithShape="1">
          <a:blip r:embed="rId5">
            <a:alphaModFix/>
          </a:blip>
          <a:srcRect/>
          <a:stretch/>
        </p:blipFill>
        <p:spPr>
          <a:xfrm>
            <a:off x="4724399" y="1408210"/>
            <a:ext cx="4022272" cy="52662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7668323E-600D-DB4A-B4DF-F80F79DF9F65}"/>
            </a:ext>
          </a:extLst>
        </p:cNvPr>
        <p:cNvGrpSpPr/>
        <p:nvPr/>
      </p:nvGrpSpPr>
      <p:grpSpPr>
        <a:xfrm>
          <a:off x="0" y="0"/>
          <a:ext cx="0" cy="0"/>
          <a:chOff x="0" y="0"/>
          <a:chExt cx="0" cy="0"/>
        </a:xfrm>
      </p:grpSpPr>
      <p:sp>
        <p:nvSpPr>
          <p:cNvPr id="230" name="Google Shape;230;p21">
            <a:extLst>
              <a:ext uri="{FF2B5EF4-FFF2-40B4-BE49-F238E27FC236}">
                <a16:creationId xmlns:a16="http://schemas.microsoft.com/office/drawing/2014/main" id="{98882244-D628-5153-A61D-BFCBC0AFFC1A}"/>
              </a:ext>
            </a:extLst>
          </p:cNvPr>
          <p:cNvSpPr txBox="1">
            <a:spLocks noGrp="1"/>
          </p:cNvSpPr>
          <p:nvPr>
            <p:ph type="title"/>
          </p:nvPr>
        </p:nvSpPr>
        <p:spPr>
          <a:xfrm>
            <a:off x="389744" y="824459"/>
            <a:ext cx="8346085" cy="342436"/>
          </a:xfrm>
          <a:prstGeom prst="rect">
            <a:avLst/>
          </a:prstGeom>
          <a:noFill/>
          <a:ln>
            <a:noFill/>
          </a:ln>
        </p:spPr>
        <p:txBody>
          <a:bodyPr spcFirstLastPara="1" wrap="square" lIns="91425" tIns="45700" rIns="91425" bIns="45700" anchor="ctr" anchorCtr="0">
            <a:normAutofit fontScale="90000"/>
          </a:bodyPr>
          <a:lstStyle/>
          <a:p>
            <a:pPr algn="ctr">
              <a:buClr>
                <a:srgbClr val="1E4E79"/>
              </a:buClr>
              <a:buSzPts val="4400"/>
            </a:pPr>
            <a:r>
              <a:rPr lang="en-US" b="1" dirty="0">
                <a:solidFill>
                  <a:srgbClr val="002060"/>
                </a:solidFill>
                <a:latin typeface="Twentieth Century"/>
              </a:rPr>
              <a:t>Student Wireless Communications Device Use</a:t>
            </a:r>
            <a:br>
              <a:rPr lang="en-US" b="1" dirty="0">
                <a:solidFill>
                  <a:srgbClr val="242424"/>
                </a:solidFill>
                <a:latin typeface="Twentieth Century"/>
              </a:rPr>
            </a:br>
            <a:endParaRPr lang="en-US" b="1" dirty="0">
              <a:solidFill>
                <a:srgbClr val="1E4E79"/>
              </a:solidFill>
              <a:latin typeface="Rockwell"/>
              <a:ea typeface="Rockwell"/>
              <a:cs typeface="Rockwell"/>
              <a:sym typeface="Rockwell"/>
            </a:endParaRPr>
          </a:p>
        </p:txBody>
      </p:sp>
      <p:sp>
        <p:nvSpPr>
          <p:cNvPr id="231" name="Google Shape;231;p21">
            <a:extLst>
              <a:ext uri="{FF2B5EF4-FFF2-40B4-BE49-F238E27FC236}">
                <a16:creationId xmlns:a16="http://schemas.microsoft.com/office/drawing/2014/main" id="{401E20C3-3DC9-7C42-4ED4-49BD690194BA}"/>
              </a:ext>
            </a:extLst>
          </p:cNvPr>
          <p:cNvSpPr txBox="1">
            <a:spLocks noGrp="1"/>
          </p:cNvSpPr>
          <p:nvPr>
            <p:ph type="body" idx="1"/>
          </p:nvPr>
        </p:nvSpPr>
        <p:spPr>
          <a:xfrm>
            <a:off x="149811" y="1484026"/>
            <a:ext cx="8859374" cy="5072395"/>
          </a:xfrm>
          <a:prstGeom prst="rect">
            <a:avLst/>
          </a:prstGeom>
          <a:noFill/>
          <a:ln>
            <a:noFill/>
          </a:ln>
        </p:spPr>
        <p:txBody>
          <a:bodyPr spcFirstLastPara="1" wrap="square" lIns="91425" tIns="45700" rIns="91425" bIns="45700" anchor="t" anchorCtr="0">
            <a:normAutofit/>
          </a:bodyPr>
          <a:lstStyle/>
          <a:p>
            <a:pPr marL="0" indent="0">
              <a:buNone/>
            </a:pPr>
            <a:r>
              <a:rPr lang="en-US" sz="2400" b="0" i="0" dirty="0">
                <a:solidFill>
                  <a:srgbClr val="002060"/>
                </a:solidFill>
                <a:effectLst/>
                <a:latin typeface="Twentieth Century"/>
              </a:rPr>
              <a:t>House Bill 1105</a:t>
            </a:r>
            <a:endParaRPr lang="en-US" sz="2400" b="0" i="0" dirty="0">
              <a:solidFill>
                <a:srgbClr val="242424"/>
              </a:solidFill>
              <a:effectLst/>
              <a:latin typeface="Twentieth Century"/>
            </a:endParaRPr>
          </a:p>
          <a:p>
            <a:pPr marL="0" indent="0">
              <a:buNone/>
            </a:pPr>
            <a:r>
              <a:rPr lang="en-US" sz="2400" b="0" i="0" dirty="0">
                <a:solidFill>
                  <a:srgbClr val="002060"/>
                </a:solidFill>
                <a:effectLst/>
                <a:latin typeface="Twentieth Century"/>
              </a:rPr>
              <a:t>Student Wireless Communications Device Use</a:t>
            </a:r>
            <a:endParaRPr lang="en-US" sz="2400" b="0" i="0" dirty="0">
              <a:solidFill>
                <a:srgbClr val="242424"/>
              </a:solidFill>
              <a:effectLst/>
              <a:latin typeface="Twentieth Century"/>
            </a:endParaRPr>
          </a:p>
          <a:p>
            <a:pPr marL="0" indent="0">
              <a:buNone/>
            </a:pPr>
            <a:endParaRPr lang="en-US" sz="2400" b="0" i="0" dirty="0">
              <a:solidFill>
                <a:srgbClr val="242424"/>
              </a:solidFill>
              <a:effectLst/>
              <a:latin typeface="Twentieth Century"/>
            </a:endParaRPr>
          </a:p>
          <a:p>
            <a:pPr marL="342900">
              <a:buFont typeface="Wingdings" panose="05000000000000000000" pitchFamily="2" charset="2"/>
              <a:buChar char="v"/>
            </a:pPr>
            <a:r>
              <a:rPr lang="en-US" sz="2400" b="0" i="0" dirty="0">
                <a:solidFill>
                  <a:srgbClr val="002060"/>
                </a:solidFill>
                <a:effectLst/>
                <a:latin typeface="Twentieth Century"/>
              </a:rPr>
              <a:t>The bill establishes statewide restrictions on student cell phone use and creates a pilot to evaluate full-day prohibitions. The bill:</a:t>
            </a:r>
            <a:endParaRPr lang="en-US" sz="2400" b="0" i="0" dirty="0">
              <a:solidFill>
                <a:srgbClr val="242424"/>
              </a:solidFill>
              <a:effectLst/>
              <a:latin typeface="Twentieth Century"/>
            </a:endParaRPr>
          </a:p>
          <a:p>
            <a:pPr marL="0" indent="0">
              <a:buNone/>
            </a:pPr>
            <a:r>
              <a:rPr lang="en-US" sz="2400" b="0" i="0" dirty="0">
                <a:solidFill>
                  <a:srgbClr val="002060"/>
                </a:solidFill>
                <a:effectLst/>
                <a:latin typeface="Twentieth Century"/>
              </a:rPr>
              <a:t> </a:t>
            </a:r>
            <a:endParaRPr lang="en-US" sz="2400" b="0" i="0" dirty="0">
              <a:solidFill>
                <a:srgbClr val="242424"/>
              </a:solidFill>
              <a:effectLst/>
              <a:latin typeface="Twentieth Century"/>
            </a:endParaRPr>
          </a:p>
          <a:p>
            <a:pPr marL="342900">
              <a:buFont typeface="Wingdings" panose="05000000000000000000" pitchFamily="2" charset="2"/>
              <a:buChar char="v"/>
            </a:pPr>
            <a:r>
              <a:rPr lang="en-US" sz="2400" b="0" i="0" dirty="0">
                <a:solidFill>
                  <a:srgbClr val="002060"/>
                </a:solidFill>
                <a:effectLst/>
                <a:latin typeface="Twentieth Century"/>
              </a:rPr>
              <a:t>Prohibits device use by elementary and middle school students during the school day.</a:t>
            </a:r>
            <a:endParaRPr lang="en-US" sz="2400" b="0" i="0" dirty="0">
              <a:solidFill>
                <a:srgbClr val="242424"/>
              </a:solidFill>
              <a:effectLst/>
              <a:latin typeface="Twentieth Century"/>
            </a:endParaRPr>
          </a:p>
          <a:p>
            <a:pPr marL="342900">
              <a:buFont typeface="Wingdings" panose="05000000000000000000" pitchFamily="2" charset="2"/>
              <a:buChar char="v"/>
            </a:pPr>
            <a:r>
              <a:rPr lang="en-US" sz="2400" b="0" i="0" dirty="0">
                <a:solidFill>
                  <a:srgbClr val="002060"/>
                </a:solidFill>
                <a:effectLst/>
                <a:latin typeface="Twentieth Century"/>
              </a:rPr>
              <a:t>Prohibits high school use during instructional time, except as authorized, with teacher-designated storage areas and board-adopted usage zones.</a:t>
            </a:r>
            <a:endParaRPr lang="en-US" sz="2400" b="0" i="0" dirty="0">
              <a:solidFill>
                <a:srgbClr val="242424"/>
              </a:solidFill>
              <a:effectLst/>
              <a:latin typeface="Twentieth Century"/>
            </a:endParaRPr>
          </a:p>
          <a:p>
            <a:pPr marL="342900">
              <a:buFont typeface="Wingdings" panose="05000000000000000000" pitchFamily="2" charset="2"/>
              <a:buChar char="v"/>
            </a:pPr>
            <a:r>
              <a:rPr lang="en-US" sz="2400" b="0" i="0" dirty="0">
                <a:solidFill>
                  <a:srgbClr val="002060"/>
                </a:solidFill>
                <a:effectLst/>
                <a:latin typeface="Twentieth Century"/>
              </a:rPr>
              <a:t>Provides exceptions for medical or educational needs.</a:t>
            </a:r>
            <a:endParaRPr lang="en-US" sz="2400" b="0" i="0" dirty="0">
              <a:solidFill>
                <a:srgbClr val="242424"/>
              </a:solidFill>
              <a:effectLst/>
              <a:latin typeface="Twentieth Century"/>
            </a:endParaRPr>
          </a:p>
          <a:p>
            <a:pPr marL="228600" lvl="0" indent="-115824" algn="l" rtl="0">
              <a:lnSpc>
                <a:spcPct val="80000"/>
              </a:lnSpc>
              <a:spcBef>
                <a:spcPts val="1000"/>
              </a:spcBef>
              <a:spcAft>
                <a:spcPts val="0"/>
              </a:spcAft>
              <a:buClr>
                <a:srgbClr val="90C226"/>
              </a:buClr>
              <a:buSzPct val="80000"/>
              <a:buFont typeface="Noto Sans Symbols"/>
              <a:buNone/>
            </a:pPr>
            <a:endParaRPr sz="2400" dirty="0">
              <a:solidFill>
                <a:srgbClr val="3F3F3F"/>
              </a:solidFill>
              <a:latin typeface="Twentieth Century"/>
              <a:ea typeface="Twentieth Century"/>
              <a:cs typeface="Twentieth Century"/>
              <a:sym typeface="Twentieth Century"/>
            </a:endParaRPr>
          </a:p>
        </p:txBody>
      </p:sp>
      <p:grpSp>
        <p:nvGrpSpPr>
          <p:cNvPr id="232" name="Google Shape;232;p21">
            <a:extLst>
              <a:ext uri="{FF2B5EF4-FFF2-40B4-BE49-F238E27FC236}">
                <a16:creationId xmlns:a16="http://schemas.microsoft.com/office/drawing/2014/main" id="{8C17350A-1BF9-1CC7-3D4A-F839209D6310}"/>
              </a:ext>
            </a:extLst>
          </p:cNvPr>
          <p:cNvGrpSpPr/>
          <p:nvPr/>
        </p:nvGrpSpPr>
        <p:grpSpPr>
          <a:xfrm>
            <a:off x="9009186" y="0"/>
            <a:ext cx="3668917" cy="6941127"/>
            <a:chOff x="9009186" y="0"/>
            <a:chExt cx="3668917" cy="6941127"/>
          </a:xfrm>
        </p:grpSpPr>
        <p:grpSp>
          <p:nvGrpSpPr>
            <p:cNvPr id="233" name="Google Shape;233;p21">
              <a:extLst>
                <a:ext uri="{FF2B5EF4-FFF2-40B4-BE49-F238E27FC236}">
                  <a16:creationId xmlns:a16="http://schemas.microsoft.com/office/drawing/2014/main" id="{1A72F4BD-4C18-F1A5-9B3A-1A8DD324BA15}"/>
                </a:ext>
              </a:extLst>
            </p:cNvPr>
            <p:cNvGrpSpPr/>
            <p:nvPr/>
          </p:nvGrpSpPr>
          <p:grpSpPr>
            <a:xfrm>
              <a:off x="9055676" y="0"/>
              <a:ext cx="3136324" cy="6858000"/>
              <a:chOff x="9055676" y="0"/>
              <a:chExt cx="3136324" cy="6858000"/>
            </a:xfrm>
          </p:grpSpPr>
          <p:sp>
            <p:nvSpPr>
              <p:cNvPr id="234" name="Google Shape;234;p21">
                <a:extLst>
                  <a:ext uri="{FF2B5EF4-FFF2-40B4-BE49-F238E27FC236}">
                    <a16:creationId xmlns:a16="http://schemas.microsoft.com/office/drawing/2014/main" id="{03B1F5E2-2035-6CFB-7C5B-0A72516045AF}"/>
                  </a:ext>
                </a:extLst>
              </p:cNvPr>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5" name="Google Shape;235;p21">
                <a:extLst>
                  <a:ext uri="{FF2B5EF4-FFF2-40B4-BE49-F238E27FC236}">
                    <a16:creationId xmlns:a16="http://schemas.microsoft.com/office/drawing/2014/main" id="{0D1541AD-F2AA-4953-86D1-84E74872184D}"/>
                  </a:ext>
                </a:extLst>
              </p:cNvPr>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6" name="Google Shape;236;p21">
                <a:extLst>
                  <a:ext uri="{FF2B5EF4-FFF2-40B4-BE49-F238E27FC236}">
                    <a16:creationId xmlns:a16="http://schemas.microsoft.com/office/drawing/2014/main" id="{85AD1FEF-8005-41F7-69C6-E8FCB4B11928}"/>
                  </a:ext>
                </a:extLst>
              </p:cNvPr>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7" name="Google Shape;237;p21">
                <a:extLst>
                  <a:ext uri="{FF2B5EF4-FFF2-40B4-BE49-F238E27FC236}">
                    <a16:creationId xmlns:a16="http://schemas.microsoft.com/office/drawing/2014/main" id="{F66A0651-2DB5-B8C2-2D92-223058DA8ECE}"/>
                  </a:ext>
                </a:extLst>
              </p:cNvPr>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8" name="Google Shape;238;p21">
                <a:extLst>
                  <a:ext uri="{FF2B5EF4-FFF2-40B4-BE49-F238E27FC236}">
                    <a16:creationId xmlns:a16="http://schemas.microsoft.com/office/drawing/2014/main" id="{142AA0EC-133E-5EE0-E5A8-768E15A1E02E}"/>
                  </a:ext>
                </a:extLst>
              </p:cNvPr>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39" name="Google Shape;239;p21" descr="Clipboard">
              <a:extLst>
                <a:ext uri="{FF2B5EF4-FFF2-40B4-BE49-F238E27FC236}">
                  <a16:creationId xmlns:a16="http://schemas.microsoft.com/office/drawing/2014/main" id="{7687F178-491C-2711-6247-E70DDB6DB9DC}"/>
                </a:ext>
              </a:extLst>
            </p:cNvPr>
            <p:cNvPicPr preferRelativeResize="0"/>
            <p:nvPr/>
          </p:nvPicPr>
          <p:blipFill rotWithShape="1">
            <a:blip r:embed="rId3">
              <a:alphaModFix/>
            </a:blip>
            <a:srcRect/>
            <a:stretch/>
          </p:blipFill>
          <p:spPr>
            <a:xfrm>
              <a:off x="9009186" y="3272210"/>
              <a:ext cx="3668917" cy="3668917"/>
            </a:xfrm>
            <a:prstGeom prst="rect">
              <a:avLst/>
            </a:prstGeom>
            <a:noFill/>
            <a:ln>
              <a:noFill/>
            </a:ln>
          </p:spPr>
        </p:pic>
      </p:grpSp>
    </p:spTree>
    <p:extLst>
      <p:ext uri="{BB962C8B-B14F-4D97-AF65-F5344CB8AC3E}">
        <p14:creationId xmlns:p14="http://schemas.microsoft.com/office/powerpoint/2010/main" val="49025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24"/>
          <p:cNvGrpSpPr/>
          <p:nvPr/>
        </p:nvGrpSpPr>
        <p:grpSpPr>
          <a:xfrm>
            <a:off x="9009186" y="0"/>
            <a:ext cx="3668917" cy="6941127"/>
            <a:chOff x="9009186" y="0"/>
            <a:chExt cx="3668917" cy="6941127"/>
          </a:xfrm>
        </p:grpSpPr>
        <p:grpSp>
          <p:nvGrpSpPr>
            <p:cNvPr id="273" name="Google Shape;273;p24"/>
            <p:cNvGrpSpPr/>
            <p:nvPr/>
          </p:nvGrpSpPr>
          <p:grpSpPr>
            <a:xfrm>
              <a:off x="9055676" y="0"/>
              <a:ext cx="3136324" cy="6858000"/>
              <a:chOff x="9055676" y="0"/>
              <a:chExt cx="3136324" cy="6858000"/>
            </a:xfrm>
          </p:grpSpPr>
          <p:sp>
            <p:nvSpPr>
              <p:cNvPr id="274" name="Google Shape;274;p24"/>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24"/>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4"/>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24"/>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24"/>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79" name="Google Shape;279;p24" descr="Clipboard"/>
            <p:cNvPicPr preferRelativeResize="0"/>
            <p:nvPr/>
          </p:nvPicPr>
          <p:blipFill rotWithShape="1">
            <a:blip r:embed="rId3">
              <a:alphaModFix/>
            </a:blip>
            <a:srcRect/>
            <a:stretch/>
          </p:blipFill>
          <p:spPr>
            <a:xfrm>
              <a:off x="9009186" y="3272210"/>
              <a:ext cx="3668917" cy="3668917"/>
            </a:xfrm>
            <a:prstGeom prst="rect">
              <a:avLst/>
            </a:prstGeom>
            <a:noFill/>
            <a:ln>
              <a:noFill/>
            </a:ln>
          </p:spPr>
        </p:pic>
      </p:grpSp>
      <p:sp>
        <p:nvSpPr>
          <p:cNvPr id="280" name="Google Shape;280;p24"/>
          <p:cNvSpPr/>
          <p:nvPr/>
        </p:nvSpPr>
        <p:spPr>
          <a:xfrm>
            <a:off x="474225" y="347850"/>
            <a:ext cx="8499300" cy="6162300"/>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24"/>
          <p:cNvSpPr txBox="1"/>
          <p:nvPr/>
        </p:nvSpPr>
        <p:spPr>
          <a:xfrm>
            <a:off x="768724" y="1228164"/>
            <a:ext cx="7526190"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Gothic"/>
                <a:ea typeface="Century Gothic"/>
                <a:cs typeface="Century Gothic"/>
                <a:sym typeface="Century Gothic"/>
              </a:rPr>
              <a:t>Florida Assessment of Student Thinking, or F.A.S.T.</a:t>
            </a:r>
            <a:r>
              <a:rPr lang="en-US" sz="1800" b="1">
                <a:solidFill>
                  <a:schemeClr val="dk1"/>
                </a:solidFill>
                <a:latin typeface="Century Gothic"/>
                <a:ea typeface="Century Gothic"/>
                <a:cs typeface="Century Gothic"/>
                <a:sym typeface="Century Gothic"/>
              </a:rPr>
              <a:t>, refers to the new Coordinated Screening and Progress Monitoring (CSPM) System assessments, which are aligned to the Benchmarks in Excellent Student Thinking (B.E.S.T.) Standards. </a:t>
            </a:r>
            <a:endParaRPr sz="1800" b="1">
              <a:solidFill>
                <a:schemeClr val="dk1"/>
              </a:solidFill>
              <a:latin typeface="Century Gothic"/>
              <a:ea typeface="Century Gothic"/>
              <a:cs typeface="Century Gothic"/>
              <a:sym typeface="Century Gothic"/>
            </a:endParaRPr>
          </a:p>
        </p:txBody>
      </p:sp>
      <p:sp>
        <p:nvSpPr>
          <p:cNvPr id="282" name="Google Shape;282;p24"/>
          <p:cNvSpPr txBox="1"/>
          <p:nvPr/>
        </p:nvSpPr>
        <p:spPr>
          <a:xfrm>
            <a:off x="1122800" y="470650"/>
            <a:ext cx="55353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dk1"/>
                </a:solidFill>
                <a:latin typeface="Rockwell"/>
                <a:ea typeface="Rockwell"/>
                <a:cs typeface="Rockwell"/>
                <a:sym typeface="Rockwell"/>
              </a:rPr>
              <a:t>F.A.S.T </a:t>
            </a:r>
            <a:r>
              <a:rPr lang="en-US" sz="3600" b="1" i="0" u="none" strike="noStrike" cap="none">
                <a:solidFill>
                  <a:schemeClr val="dk1"/>
                </a:solidFill>
                <a:latin typeface="Warnes"/>
                <a:ea typeface="Warnes"/>
                <a:cs typeface="Warnes"/>
                <a:sym typeface="Warnes"/>
              </a:rPr>
              <a:t>Assessm</a:t>
            </a:r>
            <a:r>
              <a:rPr lang="en-US" sz="3600" b="1">
                <a:solidFill>
                  <a:schemeClr val="dk1"/>
                </a:solidFill>
                <a:latin typeface="Warnes"/>
                <a:ea typeface="Warnes"/>
                <a:cs typeface="Warnes"/>
                <a:sym typeface="Warnes"/>
              </a:rPr>
              <a:t>e</a:t>
            </a:r>
            <a:r>
              <a:rPr lang="en-US" sz="3600" b="1" i="0" u="none" strike="noStrike" cap="none">
                <a:solidFill>
                  <a:schemeClr val="dk1"/>
                </a:solidFill>
                <a:latin typeface="Warnes"/>
                <a:ea typeface="Warnes"/>
                <a:cs typeface="Warnes"/>
                <a:sym typeface="Warnes"/>
              </a:rPr>
              <a:t>nt</a:t>
            </a:r>
            <a:endParaRPr/>
          </a:p>
        </p:txBody>
      </p:sp>
      <p:sp>
        <p:nvSpPr>
          <p:cNvPr id="283" name="Google Shape;283;p24"/>
          <p:cNvSpPr txBox="1"/>
          <p:nvPr/>
        </p:nvSpPr>
        <p:spPr>
          <a:xfrm>
            <a:off x="599607" y="3069771"/>
            <a:ext cx="8373918"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Information for Parents About the FAST Test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The dates for the three windows during the 202</a:t>
            </a:r>
            <a:r>
              <a:rPr lang="en-US" sz="1800" dirty="0">
                <a:solidFill>
                  <a:schemeClr val="dk1"/>
                </a:solidFill>
              </a:rPr>
              <a:t>5</a:t>
            </a:r>
            <a:r>
              <a:rPr lang="en-US" sz="1800" dirty="0">
                <a:solidFill>
                  <a:schemeClr val="dk1"/>
                </a:solidFill>
                <a:latin typeface="Arial"/>
                <a:ea typeface="Arial"/>
                <a:cs typeface="Arial"/>
                <a:sym typeface="Arial"/>
              </a:rPr>
              <a:t>-202</a:t>
            </a:r>
            <a:r>
              <a:rPr lang="en-US" sz="1800" dirty="0">
                <a:solidFill>
                  <a:schemeClr val="dk1"/>
                </a:solidFill>
              </a:rPr>
              <a:t>6</a:t>
            </a:r>
            <a:r>
              <a:rPr lang="en-US" sz="1800" dirty="0">
                <a:solidFill>
                  <a:schemeClr val="dk1"/>
                </a:solidFill>
                <a:latin typeface="Arial"/>
                <a:ea typeface="Arial"/>
                <a:cs typeface="Arial"/>
                <a:sym typeface="Arial"/>
              </a:rPr>
              <a:t> school year are as follows: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PM1: </a:t>
            </a:r>
            <a:r>
              <a:rPr lang="en-US" sz="1800" dirty="0">
                <a:solidFill>
                  <a:schemeClr val="dk1"/>
                </a:solidFill>
              </a:rPr>
              <a:t>9/9/25-10/4/25</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PM2: 12/2/2</a:t>
            </a:r>
            <a:r>
              <a:rPr lang="en-US" sz="1800" dirty="0">
                <a:solidFill>
                  <a:schemeClr val="dk1"/>
                </a:solidFill>
              </a:rPr>
              <a:t>5</a:t>
            </a:r>
            <a:r>
              <a:rPr lang="en-US" sz="1800" dirty="0">
                <a:solidFill>
                  <a:schemeClr val="dk1"/>
                </a:solidFill>
                <a:latin typeface="Arial"/>
                <a:ea typeface="Arial"/>
                <a:cs typeface="Arial"/>
                <a:sym typeface="Arial"/>
              </a:rPr>
              <a:t>-1/24/2</a:t>
            </a:r>
            <a:r>
              <a:rPr lang="en-US" sz="1800" dirty="0">
                <a:solidFill>
                  <a:schemeClr val="dk1"/>
                </a:solidFill>
              </a:rPr>
              <a:t>6</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PM3: 4/</a:t>
            </a:r>
            <a:r>
              <a:rPr lang="en-US" sz="1800" dirty="0">
                <a:solidFill>
                  <a:schemeClr val="dk1"/>
                </a:solidFill>
              </a:rPr>
              <a:t>24</a:t>
            </a:r>
            <a:r>
              <a:rPr lang="en-US" sz="1800" dirty="0">
                <a:solidFill>
                  <a:schemeClr val="dk1"/>
                </a:solidFill>
                <a:latin typeface="Arial"/>
                <a:ea typeface="Arial"/>
                <a:cs typeface="Arial"/>
                <a:sym typeface="Arial"/>
              </a:rPr>
              <a:t>/2</a:t>
            </a:r>
            <a:r>
              <a:rPr lang="en-US" sz="1800" dirty="0">
                <a:solidFill>
                  <a:schemeClr val="dk1"/>
                </a:solidFill>
              </a:rPr>
              <a:t>6</a:t>
            </a:r>
            <a:r>
              <a:rPr lang="en-US" sz="1800" dirty="0">
                <a:solidFill>
                  <a:schemeClr val="dk1"/>
                </a:solidFill>
                <a:latin typeface="Arial"/>
                <a:ea typeface="Arial"/>
                <a:cs typeface="Arial"/>
                <a:sym typeface="Arial"/>
              </a:rPr>
              <a:t>-</a:t>
            </a:r>
            <a:r>
              <a:rPr lang="en-US" sz="1800" dirty="0">
                <a:solidFill>
                  <a:schemeClr val="dk1"/>
                </a:solidFill>
              </a:rPr>
              <a:t>6/5</a:t>
            </a:r>
            <a:r>
              <a:rPr lang="en-US" sz="1800" dirty="0">
                <a:solidFill>
                  <a:schemeClr val="dk1"/>
                </a:solidFill>
                <a:latin typeface="Arial"/>
                <a:ea typeface="Arial"/>
                <a:cs typeface="Arial"/>
                <a:sym typeface="Arial"/>
              </a:rPr>
              <a:t>/2</a:t>
            </a:r>
            <a:r>
              <a:rPr lang="en-US" sz="1800" dirty="0">
                <a:solidFill>
                  <a:schemeClr val="dk1"/>
                </a:solidFill>
              </a:rPr>
              <a:t>6</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cxnSp>
        <p:nvCxnSpPr>
          <p:cNvPr id="284" name="Google Shape;284;p24"/>
          <p:cNvCxnSpPr/>
          <p:nvPr/>
        </p:nvCxnSpPr>
        <p:spPr>
          <a:xfrm>
            <a:off x="867748" y="3539141"/>
            <a:ext cx="1539551"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25"/>
          <p:cNvGrpSpPr/>
          <p:nvPr/>
        </p:nvGrpSpPr>
        <p:grpSpPr>
          <a:xfrm>
            <a:off x="9009186" y="0"/>
            <a:ext cx="3668917" cy="6941127"/>
            <a:chOff x="9009186" y="0"/>
            <a:chExt cx="3668917" cy="6941127"/>
          </a:xfrm>
        </p:grpSpPr>
        <p:grpSp>
          <p:nvGrpSpPr>
            <p:cNvPr id="290" name="Google Shape;290;p25"/>
            <p:cNvGrpSpPr/>
            <p:nvPr/>
          </p:nvGrpSpPr>
          <p:grpSpPr>
            <a:xfrm>
              <a:off x="9055676" y="0"/>
              <a:ext cx="3136324" cy="6858000"/>
              <a:chOff x="9055676" y="0"/>
              <a:chExt cx="3136324" cy="6858000"/>
            </a:xfrm>
          </p:grpSpPr>
          <p:sp>
            <p:nvSpPr>
              <p:cNvPr id="291" name="Google Shape;291;p2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2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2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2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96" name="Google Shape;296;p25" descr="Clipboard"/>
            <p:cNvPicPr preferRelativeResize="0"/>
            <p:nvPr/>
          </p:nvPicPr>
          <p:blipFill rotWithShape="1">
            <a:blip r:embed="rId3">
              <a:alphaModFix/>
            </a:blip>
            <a:srcRect/>
            <a:stretch/>
          </p:blipFill>
          <p:spPr>
            <a:xfrm>
              <a:off x="9009186" y="3272210"/>
              <a:ext cx="3668917" cy="3668917"/>
            </a:xfrm>
            <a:prstGeom prst="rect">
              <a:avLst/>
            </a:prstGeom>
            <a:noFill/>
            <a:ln>
              <a:noFill/>
            </a:ln>
          </p:spPr>
        </p:pic>
      </p:grpSp>
      <p:sp>
        <p:nvSpPr>
          <p:cNvPr id="297" name="Google Shape;297;p25"/>
          <p:cNvSpPr/>
          <p:nvPr/>
        </p:nvSpPr>
        <p:spPr>
          <a:xfrm>
            <a:off x="463826" y="318052"/>
            <a:ext cx="8105747" cy="6162261"/>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25" descr="Table&#10;&#10;Description automatically generated"/>
          <p:cNvPicPr preferRelativeResize="0"/>
          <p:nvPr/>
        </p:nvPicPr>
        <p:blipFill rotWithShape="1">
          <a:blip r:embed="rId4">
            <a:alphaModFix/>
          </a:blip>
          <a:srcRect/>
          <a:stretch/>
        </p:blipFill>
        <p:spPr>
          <a:xfrm>
            <a:off x="791864" y="377687"/>
            <a:ext cx="7362054" cy="5010922"/>
          </a:xfrm>
          <a:prstGeom prst="rect">
            <a:avLst/>
          </a:prstGeom>
          <a:noFill/>
          <a:ln>
            <a:noFill/>
          </a:ln>
        </p:spPr>
      </p:pic>
      <p:sp>
        <p:nvSpPr>
          <p:cNvPr id="299" name="Google Shape;299;p25"/>
          <p:cNvSpPr txBox="1"/>
          <p:nvPr/>
        </p:nvSpPr>
        <p:spPr>
          <a:xfrm>
            <a:off x="1829675" y="5448244"/>
            <a:ext cx="600651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Information for Parents about the F.A.S.T Test</a:t>
            </a:r>
            <a:endParaRPr/>
          </a:p>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https://flfast.org/families.html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26"/>
          <p:cNvGrpSpPr/>
          <p:nvPr/>
        </p:nvGrpSpPr>
        <p:grpSpPr>
          <a:xfrm>
            <a:off x="8899813" y="0"/>
            <a:ext cx="3884322" cy="6858000"/>
            <a:chOff x="8899813" y="0"/>
            <a:chExt cx="3884322" cy="6858000"/>
          </a:xfrm>
        </p:grpSpPr>
        <p:grpSp>
          <p:nvGrpSpPr>
            <p:cNvPr id="306" name="Google Shape;306;p26"/>
            <p:cNvGrpSpPr/>
            <p:nvPr/>
          </p:nvGrpSpPr>
          <p:grpSpPr>
            <a:xfrm>
              <a:off x="9055676" y="0"/>
              <a:ext cx="3136324" cy="6858000"/>
              <a:chOff x="9055676" y="0"/>
              <a:chExt cx="3136324" cy="6858000"/>
            </a:xfrm>
          </p:grpSpPr>
          <p:sp>
            <p:nvSpPr>
              <p:cNvPr id="307" name="Google Shape;307;p26"/>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6"/>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6"/>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6"/>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6"/>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12" name="Google Shape;312;p26" descr="Beaker"/>
            <p:cNvPicPr preferRelativeResize="0"/>
            <p:nvPr/>
          </p:nvPicPr>
          <p:blipFill rotWithShape="1">
            <a:blip r:embed="rId3">
              <a:alphaModFix/>
            </a:blip>
            <a:srcRect/>
            <a:stretch/>
          </p:blipFill>
          <p:spPr>
            <a:xfrm>
              <a:off x="8899813" y="2973678"/>
              <a:ext cx="3884322" cy="3884322"/>
            </a:xfrm>
            <a:prstGeom prst="rect">
              <a:avLst/>
            </a:prstGeom>
            <a:noFill/>
            <a:ln>
              <a:noFill/>
            </a:ln>
          </p:spPr>
        </p:pic>
      </p:grpSp>
      <p:pic>
        <p:nvPicPr>
          <p:cNvPr id="313" name="Google Shape;313;p26" descr="Graphical user interface, text, application&#10;&#10;Description automatically generated"/>
          <p:cNvPicPr preferRelativeResize="0">
            <a:picLocks noGrp="1"/>
          </p:cNvPicPr>
          <p:nvPr>
            <p:ph type="body" idx="1"/>
          </p:nvPr>
        </p:nvPicPr>
        <p:blipFill rotWithShape="1">
          <a:blip r:embed="rId4">
            <a:alphaModFix/>
          </a:blip>
          <a:srcRect/>
          <a:stretch/>
        </p:blipFill>
        <p:spPr>
          <a:xfrm>
            <a:off x="331386" y="1338777"/>
            <a:ext cx="8567721" cy="3743864"/>
          </a:xfrm>
          <a:prstGeom prst="rect">
            <a:avLst/>
          </a:prstGeom>
          <a:noFill/>
          <a:ln>
            <a:noFill/>
          </a:ln>
        </p:spPr>
      </p:pic>
      <p:sp>
        <p:nvSpPr>
          <p:cNvPr id="314" name="Google Shape;314;p26"/>
          <p:cNvSpPr txBox="1"/>
          <p:nvPr/>
        </p:nvSpPr>
        <p:spPr>
          <a:xfrm>
            <a:off x="5475111" y="2517422"/>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Your text here</a:t>
            </a:r>
            <a:endParaRPr/>
          </a:p>
        </p:txBody>
      </p:sp>
      <p:sp>
        <p:nvSpPr>
          <p:cNvPr id="315" name="Google Shape;315;p26"/>
          <p:cNvSpPr txBox="1"/>
          <p:nvPr/>
        </p:nvSpPr>
        <p:spPr>
          <a:xfrm>
            <a:off x="330680" y="282222"/>
            <a:ext cx="7390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Question Example English Language Arts </a:t>
            </a:r>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F.A.S.T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27"/>
          <p:cNvGrpSpPr/>
          <p:nvPr/>
        </p:nvGrpSpPr>
        <p:grpSpPr>
          <a:xfrm>
            <a:off x="8899813" y="0"/>
            <a:ext cx="3884322" cy="6858000"/>
            <a:chOff x="8899813" y="0"/>
            <a:chExt cx="3884322" cy="6858000"/>
          </a:xfrm>
        </p:grpSpPr>
        <p:grpSp>
          <p:nvGrpSpPr>
            <p:cNvPr id="322" name="Google Shape;322;p27"/>
            <p:cNvGrpSpPr/>
            <p:nvPr/>
          </p:nvGrpSpPr>
          <p:grpSpPr>
            <a:xfrm>
              <a:off x="9055676" y="0"/>
              <a:ext cx="3136324" cy="6858000"/>
              <a:chOff x="9055676" y="0"/>
              <a:chExt cx="3136324" cy="6858000"/>
            </a:xfrm>
          </p:grpSpPr>
          <p:sp>
            <p:nvSpPr>
              <p:cNvPr id="323" name="Google Shape;323;p27"/>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27"/>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7"/>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27"/>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7"/>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28" name="Google Shape;328;p27" descr="Beaker"/>
            <p:cNvPicPr preferRelativeResize="0"/>
            <p:nvPr/>
          </p:nvPicPr>
          <p:blipFill rotWithShape="1">
            <a:blip r:embed="rId3">
              <a:alphaModFix/>
            </a:blip>
            <a:srcRect/>
            <a:stretch/>
          </p:blipFill>
          <p:spPr>
            <a:xfrm>
              <a:off x="8899813" y="2973678"/>
              <a:ext cx="3884322" cy="3884322"/>
            </a:xfrm>
            <a:prstGeom prst="rect">
              <a:avLst/>
            </a:prstGeom>
            <a:noFill/>
            <a:ln>
              <a:noFill/>
            </a:ln>
          </p:spPr>
        </p:pic>
      </p:grpSp>
      <p:sp>
        <p:nvSpPr>
          <p:cNvPr id="329" name="Google Shape;329;p27"/>
          <p:cNvSpPr txBox="1"/>
          <p:nvPr/>
        </p:nvSpPr>
        <p:spPr>
          <a:xfrm>
            <a:off x="5475111" y="2517422"/>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Your text here</a:t>
            </a:r>
            <a:endParaRPr/>
          </a:p>
        </p:txBody>
      </p:sp>
      <p:sp>
        <p:nvSpPr>
          <p:cNvPr id="330" name="Google Shape;330;p27"/>
          <p:cNvSpPr txBox="1"/>
          <p:nvPr/>
        </p:nvSpPr>
        <p:spPr>
          <a:xfrm>
            <a:off x="330680" y="282222"/>
            <a:ext cx="7390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Question Example English Language Arts </a:t>
            </a:r>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F.A.S.T </a:t>
            </a:r>
            <a:endParaRPr/>
          </a:p>
        </p:txBody>
      </p:sp>
      <p:pic>
        <p:nvPicPr>
          <p:cNvPr id="331" name="Google Shape;331;p27" descr="Graphical user interface, text, application&#10;&#10;Description automatically generated"/>
          <p:cNvPicPr preferRelativeResize="0">
            <a:picLocks noGrp="1"/>
          </p:cNvPicPr>
          <p:nvPr>
            <p:ph type="body" idx="1"/>
          </p:nvPr>
        </p:nvPicPr>
        <p:blipFill rotWithShape="1">
          <a:blip r:embed="rId4">
            <a:alphaModFix/>
          </a:blip>
          <a:srcRect/>
          <a:stretch/>
        </p:blipFill>
        <p:spPr>
          <a:xfrm>
            <a:off x="-2798" y="1543050"/>
            <a:ext cx="9174410" cy="449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28"/>
          <p:cNvGrpSpPr/>
          <p:nvPr/>
        </p:nvGrpSpPr>
        <p:grpSpPr>
          <a:xfrm>
            <a:off x="9055676" y="0"/>
            <a:ext cx="3136324" cy="7050231"/>
            <a:chOff x="9055676" y="0"/>
            <a:chExt cx="3136324" cy="7050231"/>
          </a:xfrm>
        </p:grpSpPr>
        <p:grpSp>
          <p:nvGrpSpPr>
            <p:cNvPr id="337" name="Google Shape;337;p28"/>
            <p:cNvGrpSpPr/>
            <p:nvPr/>
          </p:nvGrpSpPr>
          <p:grpSpPr>
            <a:xfrm>
              <a:off x="9055676" y="0"/>
              <a:ext cx="3136324" cy="6858000"/>
              <a:chOff x="9055676" y="0"/>
              <a:chExt cx="3136324" cy="6858000"/>
            </a:xfrm>
          </p:grpSpPr>
          <p:sp>
            <p:nvSpPr>
              <p:cNvPr id="338" name="Google Shape;338;p28"/>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28"/>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8"/>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8"/>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8"/>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43" name="Google Shape;343;p28" descr="Shirt"/>
            <p:cNvPicPr preferRelativeResize="0"/>
            <p:nvPr/>
          </p:nvPicPr>
          <p:blipFill rotWithShape="1">
            <a:blip r:embed="rId3">
              <a:alphaModFix/>
            </a:blip>
            <a:srcRect/>
            <a:stretch/>
          </p:blipFill>
          <p:spPr>
            <a:xfrm rot="-712576">
              <a:off x="9541289" y="4083626"/>
              <a:ext cx="1951759" cy="1951759"/>
            </a:xfrm>
            <a:prstGeom prst="rect">
              <a:avLst/>
            </a:prstGeom>
            <a:noFill/>
            <a:ln>
              <a:noFill/>
            </a:ln>
          </p:spPr>
        </p:pic>
        <p:pic>
          <p:nvPicPr>
            <p:cNvPr id="344" name="Google Shape;344;p28" descr="Glasses"/>
            <p:cNvPicPr preferRelativeResize="0"/>
            <p:nvPr/>
          </p:nvPicPr>
          <p:blipFill rotWithShape="1">
            <a:blip r:embed="rId4">
              <a:alphaModFix/>
            </a:blip>
            <a:srcRect/>
            <a:stretch/>
          </p:blipFill>
          <p:spPr>
            <a:xfrm rot="795024">
              <a:off x="11018693" y="3451676"/>
              <a:ext cx="1034563" cy="1034563"/>
            </a:xfrm>
            <a:prstGeom prst="rect">
              <a:avLst/>
            </a:prstGeom>
            <a:noFill/>
            <a:ln>
              <a:noFill/>
            </a:ln>
          </p:spPr>
        </p:pic>
        <p:pic>
          <p:nvPicPr>
            <p:cNvPr id="345" name="Google Shape;345;p28" descr="Boot"/>
            <p:cNvPicPr preferRelativeResize="0"/>
            <p:nvPr/>
          </p:nvPicPr>
          <p:blipFill rotWithShape="1">
            <a:blip r:embed="rId5">
              <a:alphaModFix/>
            </a:blip>
            <a:srcRect/>
            <a:stretch/>
          </p:blipFill>
          <p:spPr>
            <a:xfrm>
              <a:off x="10697835" y="5595504"/>
              <a:ext cx="1454727" cy="1454727"/>
            </a:xfrm>
            <a:prstGeom prst="rect">
              <a:avLst/>
            </a:prstGeom>
            <a:noFill/>
            <a:ln>
              <a:noFill/>
            </a:ln>
          </p:spPr>
        </p:pic>
      </p:grpSp>
      <p:pic>
        <p:nvPicPr>
          <p:cNvPr id="346" name="Google Shape;346;p28" descr="Diagram, table&#10;&#10;Description automatically generated"/>
          <p:cNvPicPr preferRelativeResize="0">
            <a:picLocks noGrp="1"/>
          </p:cNvPicPr>
          <p:nvPr>
            <p:ph type="body" idx="1"/>
          </p:nvPr>
        </p:nvPicPr>
        <p:blipFill rotWithShape="1">
          <a:blip r:embed="rId6">
            <a:alphaModFix/>
          </a:blip>
          <a:srcRect/>
          <a:stretch/>
        </p:blipFill>
        <p:spPr>
          <a:xfrm>
            <a:off x="142330" y="836962"/>
            <a:ext cx="8481061" cy="518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92"/>
        <p:cNvGrpSpPr/>
        <p:nvPr/>
      </p:nvGrpSpPr>
      <p:grpSpPr>
        <a:xfrm>
          <a:off x="0" y="0"/>
          <a:ext cx="0" cy="0"/>
          <a:chOff x="0" y="0"/>
          <a:chExt cx="0" cy="0"/>
        </a:xfrm>
      </p:grpSpPr>
      <p:cxnSp>
        <p:nvCxnSpPr>
          <p:cNvPr id="93" name="Google Shape;93;p12"/>
          <p:cNvCxnSpPr/>
          <p:nvPr/>
        </p:nvCxnSpPr>
        <p:spPr>
          <a:xfrm>
            <a:off x="3551872" y="2857484"/>
            <a:ext cx="4914900" cy="0"/>
          </a:xfrm>
          <a:prstGeom prst="straightConnector1">
            <a:avLst/>
          </a:prstGeom>
          <a:noFill/>
          <a:ln w="19050" cap="flat" cmpd="sng">
            <a:solidFill>
              <a:schemeClr val="lt1"/>
            </a:solidFill>
            <a:prstDash val="solid"/>
            <a:miter lim="800000"/>
            <a:headEnd type="none" w="sm" len="sm"/>
            <a:tailEnd type="none" w="sm" len="sm"/>
          </a:ln>
        </p:spPr>
      </p:cxnSp>
      <p:sp>
        <p:nvSpPr>
          <p:cNvPr id="94" name="Google Shape;94;p12"/>
          <p:cNvSpPr txBox="1">
            <a:spLocks noGrp="1"/>
          </p:cNvSpPr>
          <p:nvPr>
            <p:ph type="subTitle" idx="1"/>
          </p:nvPr>
        </p:nvSpPr>
        <p:spPr>
          <a:xfrm>
            <a:off x="1452825" y="156431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sz="3200" u="sng"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Principal &amp; PTA Message</a:t>
            </a:r>
            <a:endParaRPr dirty="0"/>
          </a:p>
          <a:p>
            <a:pPr marL="0" lvl="0" indent="0" algn="ctr" rtl="0">
              <a:lnSpc>
                <a:spcPct val="90000"/>
              </a:lnSpc>
              <a:spcBef>
                <a:spcPts val="1000"/>
              </a:spcBef>
              <a:spcAft>
                <a:spcPts val="0"/>
              </a:spcAft>
              <a:buClr>
                <a:schemeClr val="dk1"/>
              </a:buClr>
              <a:buSzPts val="1800"/>
              <a:buNone/>
            </a:pPr>
            <a:endParaRPr sz="1800" u="sng" dirty="0">
              <a:solidFill>
                <a:schemeClr val="hlink"/>
              </a:solidFill>
              <a:latin typeface="Arial"/>
              <a:ea typeface="Arial"/>
              <a:cs typeface="Arial"/>
              <a:sym typeface="Arial"/>
              <a:hlinkClick r:id="rId4"/>
            </a:endParaRPr>
          </a:p>
        </p:txBody>
      </p:sp>
      <p:grpSp>
        <p:nvGrpSpPr>
          <p:cNvPr id="95" name="Google Shape;95;p12"/>
          <p:cNvGrpSpPr/>
          <p:nvPr/>
        </p:nvGrpSpPr>
        <p:grpSpPr>
          <a:xfrm>
            <a:off x="-805828" y="955543"/>
            <a:ext cx="8245992" cy="6687510"/>
            <a:chOff x="-996328" y="1254190"/>
            <a:chExt cx="8245992" cy="6687510"/>
          </a:xfrm>
        </p:grpSpPr>
        <p:pic>
          <p:nvPicPr>
            <p:cNvPr id="96" name="Google Shape;96;p12" descr="Clipboard"/>
            <p:cNvPicPr preferRelativeResize="0"/>
            <p:nvPr/>
          </p:nvPicPr>
          <p:blipFill rotWithShape="1">
            <a:blip r:embed="rId5">
              <a:alphaModFix/>
            </a:blip>
            <a:srcRect/>
            <a:stretch/>
          </p:blipFill>
          <p:spPr>
            <a:xfrm rot="631394">
              <a:off x="3790715" y="4482751"/>
              <a:ext cx="3194131" cy="3194131"/>
            </a:xfrm>
            <a:prstGeom prst="rect">
              <a:avLst/>
            </a:prstGeom>
            <a:noFill/>
            <a:ln>
              <a:noFill/>
            </a:ln>
          </p:spPr>
        </p:pic>
        <p:pic>
          <p:nvPicPr>
            <p:cNvPr id="97" name="Google Shape;97;p12" descr="Microscope"/>
            <p:cNvPicPr preferRelativeResize="0"/>
            <p:nvPr/>
          </p:nvPicPr>
          <p:blipFill rotWithShape="1">
            <a:blip r:embed="rId6">
              <a:alphaModFix/>
            </a:blip>
            <a:srcRect/>
            <a:stretch/>
          </p:blipFill>
          <p:spPr>
            <a:xfrm rot="1338607" flipH="1">
              <a:off x="-587261" y="1663257"/>
              <a:ext cx="2684499" cy="2684499"/>
            </a:xfrm>
            <a:prstGeom prst="rect">
              <a:avLst/>
            </a:prstGeom>
            <a:noFill/>
            <a:ln>
              <a:noFill/>
            </a:ln>
          </p:spPr>
        </p:pic>
        <p:pic>
          <p:nvPicPr>
            <p:cNvPr id="98" name="Google Shape;98;p12" descr="Test tubes"/>
            <p:cNvPicPr preferRelativeResize="0"/>
            <p:nvPr/>
          </p:nvPicPr>
          <p:blipFill rotWithShape="1">
            <a:blip r:embed="rId7">
              <a:alphaModFix/>
            </a:blip>
            <a:srcRect/>
            <a:stretch/>
          </p:blipFill>
          <p:spPr>
            <a:xfrm rot="-521031">
              <a:off x="1920309" y="4797205"/>
              <a:ext cx="2453456" cy="2453456"/>
            </a:xfrm>
            <a:prstGeom prst="rect">
              <a:avLst/>
            </a:prstGeom>
            <a:noFill/>
            <a:ln>
              <a:noFill/>
            </a:ln>
          </p:spPr>
        </p:pic>
        <p:pic>
          <p:nvPicPr>
            <p:cNvPr id="99" name="Google Shape;99;p12" descr="Beaker"/>
            <p:cNvPicPr preferRelativeResize="0"/>
            <p:nvPr/>
          </p:nvPicPr>
          <p:blipFill rotWithShape="1">
            <a:blip r:embed="rId8">
              <a:alphaModFix/>
            </a:blip>
            <a:srcRect/>
            <a:stretch/>
          </p:blipFill>
          <p:spPr>
            <a:xfrm rot="1213697">
              <a:off x="-491837" y="3688628"/>
              <a:ext cx="3245427" cy="3245427"/>
            </a:xfrm>
            <a:prstGeom prst="rect">
              <a:avLst/>
            </a:prstGeom>
            <a:noFill/>
            <a:ln>
              <a:noFill/>
            </a:ln>
          </p:spPr>
        </p:pic>
      </p:grpSp>
      <p:pic>
        <p:nvPicPr>
          <p:cNvPr id="100" name="Google Shape;100;p12" descr="Flask"/>
          <p:cNvPicPr preferRelativeResize="0"/>
          <p:nvPr/>
        </p:nvPicPr>
        <p:blipFill rotWithShape="1">
          <a:blip r:embed="rId9">
            <a:alphaModFix/>
          </a:blip>
          <a:srcRect/>
          <a:stretch/>
        </p:blipFill>
        <p:spPr>
          <a:xfrm rot="-1148875">
            <a:off x="8514237" y="-118161"/>
            <a:ext cx="3005286" cy="3005286"/>
          </a:xfrm>
          <a:prstGeom prst="rect">
            <a:avLst/>
          </a:prstGeom>
          <a:noFill/>
          <a:ln>
            <a:noFill/>
          </a:ln>
        </p:spPr>
      </p:pic>
      <p:pic>
        <p:nvPicPr>
          <p:cNvPr id="101" name="Google Shape;101;p12" descr="Ruler"/>
          <p:cNvPicPr preferRelativeResize="0"/>
          <p:nvPr/>
        </p:nvPicPr>
        <p:blipFill rotWithShape="1">
          <a:blip r:embed="rId10">
            <a:alphaModFix/>
          </a:blip>
          <a:srcRect/>
          <a:stretch/>
        </p:blipFill>
        <p:spPr>
          <a:xfrm rot="-2710505">
            <a:off x="10171718" y="145767"/>
            <a:ext cx="1574403" cy="1574403"/>
          </a:xfrm>
          <a:prstGeom prst="rect">
            <a:avLst/>
          </a:prstGeom>
          <a:noFill/>
          <a:ln>
            <a:noFill/>
          </a:ln>
        </p:spPr>
      </p:pic>
      <p:pic>
        <p:nvPicPr>
          <p:cNvPr id="102" name="Google Shape;102;p12" descr="Pencil"/>
          <p:cNvPicPr preferRelativeResize="0"/>
          <p:nvPr/>
        </p:nvPicPr>
        <p:blipFill rotWithShape="1">
          <a:blip r:embed="rId11">
            <a:alphaModFix/>
          </a:blip>
          <a:srcRect/>
          <a:stretch/>
        </p:blipFill>
        <p:spPr>
          <a:xfrm rot="-1079210">
            <a:off x="10917677" y="783939"/>
            <a:ext cx="1488402" cy="1488402"/>
          </a:xfrm>
          <a:prstGeom prst="rect">
            <a:avLst/>
          </a:prstGeom>
          <a:noFill/>
          <a:ln>
            <a:noFill/>
          </a:ln>
        </p:spPr>
      </p:pic>
      <p:pic>
        <p:nvPicPr>
          <p:cNvPr id="103" name="Google Shape;103;p12"/>
          <p:cNvPicPr preferRelativeResize="0"/>
          <p:nvPr/>
        </p:nvPicPr>
        <p:blipFill rotWithShape="1">
          <a:blip r:embed="rId12">
            <a:alphaModFix/>
          </a:blip>
          <a:srcRect/>
          <a:stretch/>
        </p:blipFill>
        <p:spPr>
          <a:xfrm>
            <a:off x="283867" y="6126827"/>
            <a:ext cx="609600" cy="609600"/>
          </a:xfrm>
          <a:prstGeom prst="rect">
            <a:avLst/>
          </a:prstGeom>
          <a:noFill/>
          <a:ln>
            <a:noFill/>
          </a:ln>
        </p:spPr>
      </p:pic>
      <p:sp>
        <p:nvSpPr>
          <p:cNvPr id="104" name="Google Shape;104;p12"/>
          <p:cNvSpPr txBox="1"/>
          <p:nvPr/>
        </p:nvSpPr>
        <p:spPr>
          <a:xfrm>
            <a:off x="1738489" y="3399398"/>
            <a:ext cx="8613422"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Calibri"/>
                <a:ea typeface="Calibri"/>
                <a:cs typeface="Calibri"/>
                <a:sym typeface="Calibri"/>
                <a:hlinkClick r:id="rId13"/>
              </a:rPr>
              <a:t>Superintendent’s Message</a:t>
            </a:r>
            <a:endParaRPr dirty="0"/>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p29"/>
          <p:cNvGrpSpPr/>
          <p:nvPr/>
        </p:nvGrpSpPr>
        <p:grpSpPr>
          <a:xfrm>
            <a:off x="8759536" y="0"/>
            <a:ext cx="4266669" cy="6858000"/>
            <a:chOff x="8759536" y="0"/>
            <a:chExt cx="4266669" cy="6858000"/>
          </a:xfrm>
        </p:grpSpPr>
        <p:grpSp>
          <p:nvGrpSpPr>
            <p:cNvPr id="353" name="Google Shape;353;p29"/>
            <p:cNvGrpSpPr/>
            <p:nvPr/>
          </p:nvGrpSpPr>
          <p:grpSpPr>
            <a:xfrm>
              <a:off x="9055676" y="0"/>
              <a:ext cx="3136324" cy="6858000"/>
              <a:chOff x="9055676" y="0"/>
              <a:chExt cx="3136324" cy="6858000"/>
            </a:xfrm>
          </p:grpSpPr>
          <p:sp>
            <p:nvSpPr>
              <p:cNvPr id="354" name="Google Shape;354;p29"/>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9"/>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9"/>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9"/>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9"/>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59" name="Google Shape;359;p29" descr="Flask"/>
            <p:cNvPicPr preferRelativeResize="0"/>
            <p:nvPr/>
          </p:nvPicPr>
          <p:blipFill rotWithShape="1">
            <a:blip r:embed="rId3">
              <a:alphaModFix/>
            </a:blip>
            <a:srcRect/>
            <a:stretch/>
          </p:blipFill>
          <p:spPr>
            <a:xfrm>
              <a:off x="8759536" y="2591331"/>
              <a:ext cx="4266669" cy="4266669"/>
            </a:xfrm>
            <a:prstGeom prst="rect">
              <a:avLst/>
            </a:prstGeom>
            <a:noFill/>
            <a:ln>
              <a:noFill/>
            </a:ln>
          </p:spPr>
        </p:pic>
      </p:grpSp>
      <p:sp>
        <p:nvSpPr>
          <p:cNvPr id="360" name="Google Shape;360;p29"/>
          <p:cNvSpPr txBox="1"/>
          <p:nvPr/>
        </p:nvSpPr>
        <p:spPr>
          <a:xfrm>
            <a:off x="573909" y="621718"/>
            <a:ext cx="7890158" cy="49859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F.A.S.T. Writing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Writing will be administered in grades 4-5. The testing window is forthcoming</a:t>
            </a:r>
            <a:endParaRPr/>
          </a:p>
          <a:p>
            <a:pPr marL="342900" marR="0" lvl="0" indent="-215900" algn="l" rtl="0">
              <a:spcBef>
                <a:spcPts val="0"/>
              </a:spcBef>
              <a:spcAft>
                <a:spcPts val="0"/>
              </a:spcAft>
              <a:buClr>
                <a:schemeClr val="dk1"/>
              </a:buClr>
              <a:buSzPts val="2000"/>
              <a:buFont typeface="Arial"/>
              <a:buNone/>
            </a:pPr>
            <a:endParaRPr sz="20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Writing will be reported separately from Reading and will not contribute to an overall ELA score.</a:t>
            </a:r>
            <a:endParaRPr/>
          </a:p>
          <a:p>
            <a:pPr marL="342900" marR="0" lvl="0" indent="-215900" algn="l" rtl="0">
              <a:spcBef>
                <a:spcPts val="0"/>
              </a:spcBef>
              <a:spcAft>
                <a:spcPts val="0"/>
              </a:spcAft>
              <a:buClr>
                <a:schemeClr val="dk1"/>
              </a:buClr>
              <a:buSzPts val="2000"/>
              <a:buFont typeface="Arial"/>
              <a:buNone/>
            </a:pPr>
            <a:endParaRPr sz="20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Writing will be computer-based (120 minutes) in all assessed grades, and prompts will be in response to text.</a:t>
            </a:r>
            <a:endParaRPr/>
          </a:p>
          <a:p>
            <a:pPr marL="342900" marR="0" lvl="0" indent="-215900" algn="l" rtl="0">
              <a:spcBef>
                <a:spcPts val="0"/>
              </a:spcBef>
              <a:spcAft>
                <a:spcPts val="0"/>
              </a:spcAft>
              <a:buClr>
                <a:schemeClr val="dk1"/>
              </a:buClr>
              <a:buSzPts val="2000"/>
              <a:buFont typeface="Arial"/>
              <a:buNone/>
            </a:pPr>
            <a:endParaRPr sz="20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Additional information about Writing dates and administration policies is forthcoming.</a:t>
            </a:r>
            <a:endParaRPr/>
          </a:p>
        </p:txBody>
      </p:sp>
      <p:cxnSp>
        <p:nvCxnSpPr>
          <p:cNvPr id="361" name="Google Shape;361;p29"/>
          <p:cNvCxnSpPr/>
          <p:nvPr/>
        </p:nvCxnSpPr>
        <p:spPr>
          <a:xfrm>
            <a:off x="2163008" y="1708851"/>
            <a:ext cx="4711959" cy="0"/>
          </a:xfrm>
          <a:prstGeom prst="straightConnector1">
            <a:avLst/>
          </a:prstGeom>
          <a:noFill/>
          <a:ln w="19050" cap="flat" cmpd="sng">
            <a:solidFill>
              <a:schemeClr val="accent5"/>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30"/>
          <p:cNvGrpSpPr/>
          <p:nvPr/>
        </p:nvGrpSpPr>
        <p:grpSpPr>
          <a:xfrm>
            <a:off x="8759536" y="0"/>
            <a:ext cx="4266669" cy="6858000"/>
            <a:chOff x="8759536" y="0"/>
            <a:chExt cx="4266669" cy="6858000"/>
          </a:xfrm>
        </p:grpSpPr>
        <p:grpSp>
          <p:nvGrpSpPr>
            <p:cNvPr id="368" name="Google Shape;368;p30"/>
            <p:cNvGrpSpPr/>
            <p:nvPr/>
          </p:nvGrpSpPr>
          <p:grpSpPr>
            <a:xfrm>
              <a:off x="9055676" y="0"/>
              <a:ext cx="3136324" cy="6858000"/>
              <a:chOff x="9055676" y="0"/>
              <a:chExt cx="3136324" cy="6858000"/>
            </a:xfrm>
          </p:grpSpPr>
          <p:sp>
            <p:nvSpPr>
              <p:cNvPr id="369" name="Google Shape;369;p30"/>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30"/>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30"/>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30"/>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30"/>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74" name="Google Shape;374;p30" descr="Flask"/>
            <p:cNvPicPr preferRelativeResize="0"/>
            <p:nvPr/>
          </p:nvPicPr>
          <p:blipFill rotWithShape="1">
            <a:blip r:embed="rId3">
              <a:alphaModFix/>
            </a:blip>
            <a:srcRect/>
            <a:stretch/>
          </p:blipFill>
          <p:spPr>
            <a:xfrm>
              <a:off x="8759536" y="2591331"/>
              <a:ext cx="4266669" cy="4266669"/>
            </a:xfrm>
            <a:prstGeom prst="rect">
              <a:avLst/>
            </a:prstGeom>
            <a:noFill/>
            <a:ln>
              <a:noFill/>
            </a:ln>
          </p:spPr>
        </p:pic>
      </p:grpSp>
      <p:pic>
        <p:nvPicPr>
          <p:cNvPr id="375" name="Google Shape;375;p30"/>
          <p:cNvPicPr preferRelativeResize="0">
            <a:picLocks noGrp="1"/>
          </p:cNvPicPr>
          <p:nvPr>
            <p:ph type="body" idx="1"/>
          </p:nvPr>
        </p:nvPicPr>
        <p:blipFill rotWithShape="1">
          <a:blip r:embed="rId4">
            <a:alphaModFix/>
          </a:blip>
          <a:srcRect/>
          <a:stretch/>
        </p:blipFill>
        <p:spPr>
          <a:xfrm>
            <a:off x="148634" y="319709"/>
            <a:ext cx="8813525" cy="6218582"/>
          </a:xfrm>
          <a:prstGeom prst="rect">
            <a:avLst/>
          </a:prstGeom>
          <a:noFill/>
          <a:ln w="28575" cap="flat" cmpd="sng">
            <a:solidFill>
              <a:schemeClr val="accent6"/>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0" name="Google Shape;380;p31"/>
          <p:cNvGrpSpPr/>
          <p:nvPr/>
        </p:nvGrpSpPr>
        <p:grpSpPr>
          <a:xfrm>
            <a:off x="9055676" y="0"/>
            <a:ext cx="3193475" cy="6954260"/>
            <a:chOff x="9055676" y="0"/>
            <a:chExt cx="3193475" cy="6954260"/>
          </a:xfrm>
        </p:grpSpPr>
        <p:grpSp>
          <p:nvGrpSpPr>
            <p:cNvPr id="381" name="Google Shape;381;p31"/>
            <p:cNvGrpSpPr/>
            <p:nvPr/>
          </p:nvGrpSpPr>
          <p:grpSpPr>
            <a:xfrm>
              <a:off x="9055676" y="0"/>
              <a:ext cx="3136324" cy="6858000"/>
              <a:chOff x="9055676" y="0"/>
              <a:chExt cx="3136324" cy="6858000"/>
            </a:xfrm>
          </p:grpSpPr>
          <p:sp>
            <p:nvSpPr>
              <p:cNvPr id="382" name="Google Shape;382;p31"/>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31"/>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31"/>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31"/>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31"/>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87" name="Google Shape;387;p31" descr="Test tubes"/>
            <p:cNvPicPr preferRelativeResize="0"/>
            <p:nvPr/>
          </p:nvPicPr>
          <p:blipFill rotWithShape="1">
            <a:blip r:embed="rId3">
              <a:alphaModFix/>
            </a:blip>
            <a:srcRect/>
            <a:stretch/>
          </p:blipFill>
          <p:spPr>
            <a:xfrm>
              <a:off x="9450534" y="4155643"/>
              <a:ext cx="2798617" cy="2798617"/>
            </a:xfrm>
            <a:prstGeom prst="rect">
              <a:avLst/>
            </a:prstGeom>
            <a:noFill/>
            <a:ln>
              <a:noFill/>
            </a:ln>
          </p:spPr>
        </p:pic>
      </p:grpSp>
      <p:pic>
        <p:nvPicPr>
          <p:cNvPr id="388" name="Google Shape;388;p31"/>
          <p:cNvPicPr preferRelativeResize="0">
            <a:picLocks noGrp="1"/>
          </p:cNvPicPr>
          <p:nvPr>
            <p:ph type="body" idx="1"/>
          </p:nvPr>
        </p:nvPicPr>
        <p:blipFill rotWithShape="1">
          <a:blip r:embed="rId4">
            <a:alphaModFix/>
          </a:blip>
          <a:srcRect/>
          <a:stretch/>
        </p:blipFill>
        <p:spPr>
          <a:xfrm>
            <a:off x="815562" y="124309"/>
            <a:ext cx="7344736" cy="6581291"/>
          </a:xfrm>
          <a:prstGeom prst="rect">
            <a:avLst/>
          </a:prstGeom>
          <a:noFill/>
          <a:ln w="28575" cap="flat" cmpd="sng">
            <a:solidFill>
              <a:schemeClr val="accent6"/>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32"/>
          <p:cNvGrpSpPr/>
          <p:nvPr/>
        </p:nvGrpSpPr>
        <p:grpSpPr>
          <a:xfrm>
            <a:off x="8936181" y="0"/>
            <a:ext cx="3890553" cy="6904758"/>
            <a:chOff x="8936181" y="0"/>
            <a:chExt cx="3890553" cy="6904758"/>
          </a:xfrm>
        </p:grpSpPr>
        <p:grpSp>
          <p:nvGrpSpPr>
            <p:cNvPr id="394" name="Google Shape;394;p32"/>
            <p:cNvGrpSpPr/>
            <p:nvPr/>
          </p:nvGrpSpPr>
          <p:grpSpPr>
            <a:xfrm>
              <a:off x="9055676" y="0"/>
              <a:ext cx="3136324" cy="6858000"/>
              <a:chOff x="9055676" y="0"/>
              <a:chExt cx="3136324" cy="6858000"/>
            </a:xfrm>
          </p:grpSpPr>
          <p:sp>
            <p:nvSpPr>
              <p:cNvPr id="395" name="Google Shape;395;p32"/>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32"/>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2"/>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32"/>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32"/>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00" name="Google Shape;400;p32" descr="Microscope"/>
            <p:cNvPicPr preferRelativeResize="0"/>
            <p:nvPr/>
          </p:nvPicPr>
          <p:blipFill rotWithShape="1">
            <a:blip r:embed="rId3">
              <a:alphaModFix/>
            </a:blip>
            <a:srcRect/>
            <a:stretch/>
          </p:blipFill>
          <p:spPr>
            <a:xfrm flipH="1">
              <a:off x="8936181" y="3014205"/>
              <a:ext cx="3890553" cy="3890553"/>
            </a:xfrm>
            <a:prstGeom prst="rect">
              <a:avLst/>
            </a:prstGeom>
            <a:noFill/>
            <a:ln>
              <a:noFill/>
            </a:ln>
          </p:spPr>
        </p:pic>
      </p:grpSp>
      <p:pic>
        <p:nvPicPr>
          <p:cNvPr id="401" name="Google Shape;401;p32"/>
          <p:cNvPicPr preferRelativeResize="0">
            <a:picLocks noGrp="1"/>
          </p:cNvPicPr>
          <p:nvPr>
            <p:ph type="body" idx="1"/>
          </p:nvPr>
        </p:nvPicPr>
        <p:blipFill rotWithShape="1">
          <a:blip r:embed="rId4">
            <a:alphaModFix/>
          </a:blip>
          <a:srcRect/>
          <a:stretch/>
        </p:blipFill>
        <p:spPr>
          <a:xfrm>
            <a:off x="516021" y="157488"/>
            <a:ext cx="7904921" cy="6543024"/>
          </a:xfrm>
          <a:prstGeom prst="rect">
            <a:avLst/>
          </a:prstGeom>
          <a:noFill/>
          <a:ln>
            <a:noFill/>
          </a:ln>
        </p:spPr>
      </p:pic>
      <p:sp>
        <p:nvSpPr>
          <p:cNvPr id="402" name="Google Shape;402;p32"/>
          <p:cNvSpPr/>
          <p:nvPr/>
        </p:nvSpPr>
        <p:spPr>
          <a:xfrm>
            <a:off x="371062" y="157488"/>
            <a:ext cx="8216136" cy="6543024"/>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407" name="Google Shape;407;p33"/>
          <p:cNvGrpSpPr/>
          <p:nvPr/>
        </p:nvGrpSpPr>
        <p:grpSpPr>
          <a:xfrm>
            <a:off x="9055676" y="0"/>
            <a:ext cx="3136324" cy="7050231"/>
            <a:chOff x="9055676" y="0"/>
            <a:chExt cx="3136324" cy="7050231"/>
          </a:xfrm>
        </p:grpSpPr>
        <p:grpSp>
          <p:nvGrpSpPr>
            <p:cNvPr id="408" name="Google Shape;408;p33"/>
            <p:cNvGrpSpPr/>
            <p:nvPr/>
          </p:nvGrpSpPr>
          <p:grpSpPr>
            <a:xfrm>
              <a:off x="9055676" y="0"/>
              <a:ext cx="3136324" cy="6858000"/>
              <a:chOff x="9055676" y="0"/>
              <a:chExt cx="3136324" cy="6858000"/>
            </a:xfrm>
          </p:grpSpPr>
          <p:sp>
            <p:nvSpPr>
              <p:cNvPr id="409" name="Google Shape;409;p33"/>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33"/>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33"/>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33"/>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33"/>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14" name="Google Shape;414;p33" descr="Shirt"/>
            <p:cNvPicPr preferRelativeResize="0"/>
            <p:nvPr/>
          </p:nvPicPr>
          <p:blipFill rotWithShape="1">
            <a:blip r:embed="rId3">
              <a:alphaModFix/>
            </a:blip>
            <a:srcRect/>
            <a:stretch/>
          </p:blipFill>
          <p:spPr>
            <a:xfrm rot="-712576">
              <a:off x="9541289" y="4083626"/>
              <a:ext cx="1951759" cy="1951759"/>
            </a:xfrm>
            <a:prstGeom prst="rect">
              <a:avLst/>
            </a:prstGeom>
            <a:noFill/>
            <a:ln>
              <a:noFill/>
            </a:ln>
          </p:spPr>
        </p:pic>
        <p:pic>
          <p:nvPicPr>
            <p:cNvPr id="415" name="Google Shape;415;p33" descr="Glasses"/>
            <p:cNvPicPr preferRelativeResize="0"/>
            <p:nvPr/>
          </p:nvPicPr>
          <p:blipFill rotWithShape="1">
            <a:blip r:embed="rId4">
              <a:alphaModFix/>
            </a:blip>
            <a:srcRect/>
            <a:stretch/>
          </p:blipFill>
          <p:spPr>
            <a:xfrm rot="795024">
              <a:off x="11018693" y="3451676"/>
              <a:ext cx="1034563" cy="1034563"/>
            </a:xfrm>
            <a:prstGeom prst="rect">
              <a:avLst/>
            </a:prstGeom>
            <a:noFill/>
            <a:ln>
              <a:noFill/>
            </a:ln>
          </p:spPr>
        </p:pic>
        <p:pic>
          <p:nvPicPr>
            <p:cNvPr id="416" name="Google Shape;416;p33" descr="Boot"/>
            <p:cNvPicPr preferRelativeResize="0"/>
            <p:nvPr/>
          </p:nvPicPr>
          <p:blipFill rotWithShape="1">
            <a:blip r:embed="rId5">
              <a:alphaModFix/>
            </a:blip>
            <a:srcRect/>
            <a:stretch/>
          </p:blipFill>
          <p:spPr>
            <a:xfrm>
              <a:off x="10697835" y="5595504"/>
              <a:ext cx="1454727" cy="1454727"/>
            </a:xfrm>
            <a:prstGeom prst="rect">
              <a:avLst/>
            </a:prstGeom>
            <a:noFill/>
            <a:ln>
              <a:noFill/>
            </a:ln>
          </p:spPr>
        </p:pic>
      </p:grpSp>
      <p:sp>
        <p:nvSpPr>
          <p:cNvPr id="417" name="Google Shape;417;p33"/>
          <p:cNvSpPr/>
          <p:nvPr/>
        </p:nvSpPr>
        <p:spPr>
          <a:xfrm>
            <a:off x="463826" y="318052"/>
            <a:ext cx="8105747" cy="6162261"/>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8" name="Google Shape;418;p33" descr="Graphical user interface, text, application&#10;&#10;Description automatically generated"/>
          <p:cNvPicPr preferRelativeResize="0">
            <a:picLocks noGrp="1"/>
          </p:cNvPicPr>
          <p:nvPr>
            <p:ph type="body" idx="1"/>
          </p:nvPr>
        </p:nvPicPr>
        <p:blipFill rotWithShape="1">
          <a:blip r:embed="rId6">
            <a:alphaModFix/>
          </a:blip>
          <a:srcRect/>
          <a:stretch/>
        </p:blipFill>
        <p:spPr>
          <a:xfrm>
            <a:off x="596614" y="1526134"/>
            <a:ext cx="7840169" cy="3805731"/>
          </a:xfrm>
          <a:prstGeom prst="rect">
            <a:avLst/>
          </a:prstGeom>
          <a:noFill/>
          <a:ln>
            <a:noFill/>
          </a:ln>
        </p:spPr>
      </p:pic>
      <p:sp>
        <p:nvSpPr>
          <p:cNvPr id="419" name="Google Shape;419;p33"/>
          <p:cNvSpPr txBox="1"/>
          <p:nvPr/>
        </p:nvSpPr>
        <p:spPr>
          <a:xfrm>
            <a:off x="1009650" y="598928"/>
            <a:ext cx="614048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Question Example Mathematics</a:t>
            </a:r>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F.A.S.T</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5" name="Google Shape;425;p34"/>
          <p:cNvGrpSpPr/>
          <p:nvPr/>
        </p:nvGrpSpPr>
        <p:grpSpPr>
          <a:xfrm>
            <a:off x="8899813" y="0"/>
            <a:ext cx="3884322" cy="6858000"/>
            <a:chOff x="8899813" y="0"/>
            <a:chExt cx="3884322" cy="6858000"/>
          </a:xfrm>
        </p:grpSpPr>
        <p:grpSp>
          <p:nvGrpSpPr>
            <p:cNvPr id="426" name="Google Shape;426;p34"/>
            <p:cNvGrpSpPr/>
            <p:nvPr/>
          </p:nvGrpSpPr>
          <p:grpSpPr>
            <a:xfrm>
              <a:off x="9055676" y="0"/>
              <a:ext cx="3136324" cy="6858000"/>
              <a:chOff x="9055676" y="0"/>
              <a:chExt cx="3136324" cy="6858000"/>
            </a:xfrm>
          </p:grpSpPr>
          <p:sp>
            <p:nvSpPr>
              <p:cNvPr id="427" name="Google Shape;427;p34"/>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34"/>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34"/>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34"/>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34"/>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32" name="Google Shape;432;p34" descr="Beaker"/>
            <p:cNvPicPr preferRelativeResize="0"/>
            <p:nvPr/>
          </p:nvPicPr>
          <p:blipFill rotWithShape="1">
            <a:blip r:embed="rId3">
              <a:alphaModFix/>
            </a:blip>
            <a:srcRect/>
            <a:stretch/>
          </p:blipFill>
          <p:spPr>
            <a:xfrm>
              <a:off x="8899813" y="2973678"/>
              <a:ext cx="3884322" cy="3884322"/>
            </a:xfrm>
            <a:prstGeom prst="rect">
              <a:avLst/>
            </a:prstGeom>
            <a:noFill/>
            <a:ln>
              <a:noFill/>
            </a:ln>
          </p:spPr>
        </p:pic>
      </p:grpSp>
      <p:sp>
        <p:nvSpPr>
          <p:cNvPr id="433" name="Google Shape;433;p34"/>
          <p:cNvSpPr/>
          <p:nvPr/>
        </p:nvSpPr>
        <p:spPr>
          <a:xfrm>
            <a:off x="463826" y="318052"/>
            <a:ext cx="8105747" cy="6162261"/>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4" name="Google Shape;434;p34" descr="Graphical user interface, text, application, email&#10;&#10;Description automatically generated"/>
          <p:cNvPicPr preferRelativeResize="0"/>
          <p:nvPr/>
        </p:nvPicPr>
        <p:blipFill rotWithShape="1">
          <a:blip r:embed="rId4">
            <a:alphaModFix/>
          </a:blip>
          <a:srcRect/>
          <a:stretch/>
        </p:blipFill>
        <p:spPr>
          <a:xfrm>
            <a:off x="952499" y="655982"/>
            <a:ext cx="6863041" cy="5486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0" name="Google Shape;440;p35"/>
          <p:cNvGrpSpPr/>
          <p:nvPr/>
        </p:nvGrpSpPr>
        <p:grpSpPr>
          <a:xfrm>
            <a:off x="8899813" y="0"/>
            <a:ext cx="3884322" cy="6858000"/>
            <a:chOff x="8899813" y="0"/>
            <a:chExt cx="3884322" cy="6858000"/>
          </a:xfrm>
        </p:grpSpPr>
        <p:grpSp>
          <p:nvGrpSpPr>
            <p:cNvPr id="441" name="Google Shape;441;p35"/>
            <p:cNvGrpSpPr/>
            <p:nvPr/>
          </p:nvGrpSpPr>
          <p:grpSpPr>
            <a:xfrm>
              <a:off x="9055676" y="0"/>
              <a:ext cx="3136324" cy="6858000"/>
              <a:chOff x="9055676" y="0"/>
              <a:chExt cx="3136324" cy="6858000"/>
            </a:xfrm>
          </p:grpSpPr>
          <p:sp>
            <p:nvSpPr>
              <p:cNvPr id="442" name="Google Shape;442;p3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3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3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3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47" name="Google Shape;447;p35" descr="Beaker"/>
            <p:cNvPicPr preferRelativeResize="0"/>
            <p:nvPr/>
          </p:nvPicPr>
          <p:blipFill rotWithShape="1">
            <a:blip r:embed="rId3">
              <a:alphaModFix/>
            </a:blip>
            <a:srcRect/>
            <a:stretch/>
          </p:blipFill>
          <p:spPr>
            <a:xfrm>
              <a:off x="8899813" y="2973678"/>
              <a:ext cx="3884322" cy="3884322"/>
            </a:xfrm>
            <a:prstGeom prst="rect">
              <a:avLst/>
            </a:prstGeom>
            <a:noFill/>
            <a:ln>
              <a:noFill/>
            </a:ln>
          </p:spPr>
        </p:pic>
      </p:grpSp>
      <p:sp>
        <p:nvSpPr>
          <p:cNvPr id="448" name="Google Shape;448;p35"/>
          <p:cNvSpPr/>
          <p:nvPr/>
        </p:nvSpPr>
        <p:spPr>
          <a:xfrm>
            <a:off x="463826" y="318052"/>
            <a:ext cx="8105747" cy="6162261"/>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9" name="Google Shape;449;p35" descr="Graphical user interface&#10;&#10;Description automatically generated"/>
          <p:cNvPicPr preferRelativeResize="0"/>
          <p:nvPr/>
        </p:nvPicPr>
        <p:blipFill rotWithShape="1">
          <a:blip r:embed="rId4">
            <a:alphaModFix/>
          </a:blip>
          <a:srcRect/>
          <a:stretch/>
        </p:blipFill>
        <p:spPr>
          <a:xfrm>
            <a:off x="704850" y="647700"/>
            <a:ext cx="7080460" cy="58326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55" name="Google Shape;455;p36"/>
          <p:cNvGrpSpPr/>
          <p:nvPr/>
        </p:nvGrpSpPr>
        <p:grpSpPr>
          <a:xfrm>
            <a:off x="8899813" y="0"/>
            <a:ext cx="3884322" cy="6858000"/>
            <a:chOff x="8899813" y="0"/>
            <a:chExt cx="3884322" cy="6858000"/>
          </a:xfrm>
        </p:grpSpPr>
        <p:grpSp>
          <p:nvGrpSpPr>
            <p:cNvPr id="456" name="Google Shape;456;p36"/>
            <p:cNvGrpSpPr/>
            <p:nvPr/>
          </p:nvGrpSpPr>
          <p:grpSpPr>
            <a:xfrm>
              <a:off x="9055676" y="0"/>
              <a:ext cx="3136324" cy="6858000"/>
              <a:chOff x="9055676" y="0"/>
              <a:chExt cx="3136324" cy="6858000"/>
            </a:xfrm>
          </p:grpSpPr>
          <p:sp>
            <p:nvSpPr>
              <p:cNvPr id="457" name="Google Shape;457;p36"/>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36"/>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36"/>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36"/>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36"/>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62" name="Google Shape;462;p36" descr="Beaker"/>
            <p:cNvPicPr preferRelativeResize="0"/>
            <p:nvPr/>
          </p:nvPicPr>
          <p:blipFill rotWithShape="1">
            <a:blip r:embed="rId3">
              <a:alphaModFix/>
            </a:blip>
            <a:srcRect/>
            <a:stretch/>
          </p:blipFill>
          <p:spPr>
            <a:xfrm>
              <a:off x="8899813" y="2973678"/>
              <a:ext cx="3884322" cy="3884322"/>
            </a:xfrm>
            <a:prstGeom prst="rect">
              <a:avLst/>
            </a:prstGeom>
            <a:noFill/>
            <a:ln>
              <a:noFill/>
            </a:ln>
          </p:spPr>
        </p:pic>
      </p:grpSp>
      <p:sp>
        <p:nvSpPr>
          <p:cNvPr id="463" name="Google Shape;463;p36"/>
          <p:cNvSpPr/>
          <p:nvPr/>
        </p:nvSpPr>
        <p:spPr>
          <a:xfrm>
            <a:off x="463826" y="318052"/>
            <a:ext cx="8105747" cy="6162261"/>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4" name="Google Shape;464;p36" descr="A picture containing table&#10;&#10;Description automatically generated"/>
          <p:cNvPicPr preferRelativeResize="0"/>
          <p:nvPr/>
        </p:nvPicPr>
        <p:blipFill rotWithShape="1">
          <a:blip r:embed="rId4">
            <a:alphaModFix/>
          </a:blip>
          <a:srcRect/>
          <a:stretch/>
        </p:blipFill>
        <p:spPr>
          <a:xfrm>
            <a:off x="700549" y="377688"/>
            <a:ext cx="7607129" cy="61026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37"/>
          <p:cNvGrpSpPr/>
          <p:nvPr/>
        </p:nvGrpSpPr>
        <p:grpSpPr>
          <a:xfrm>
            <a:off x="9009186" y="0"/>
            <a:ext cx="3668917" cy="6941127"/>
            <a:chOff x="9009186" y="0"/>
            <a:chExt cx="3668917" cy="6941127"/>
          </a:xfrm>
        </p:grpSpPr>
        <p:grpSp>
          <p:nvGrpSpPr>
            <p:cNvPr id="470" name="Google Shape;470;p37"/>
            <p:cNvGrpSpPr/>
            <p:nvPr/>
          </p:nvGrpSpPr>
          <p:grpSpPr>
            <a:xfrm>
              <a:off x="9055676" y="0"/>
              <a:ext cx="3136324" cy="6858000"/>
              <a:chOff x="9055676" y="0"/>
              <a:chExt cx="3136324" cy="6858000"/>
            </a:xfrm>
          </p:grpSpPr>
          <p:sp>
            <p:nvSpPr>
              <p:cNvPr id="471" name="Google Shape;471;p37"/>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37"/>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37"/>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37"/>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37"/>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76" name="Google Shape;476;p37" descr="Clipboard"/>
            <p:cNvPicPr preferRelativeResize="0"/>
            <p:nvPr/>
          </p:nvPicPr>
          <p:blipFill rotWithShape="1">
            <a:blip r:embed="rId3">
              <a:alphaModFix/>
            </a:blip>
            <a:srcRect/>
            <a:stretch/>
          </p:blipFill>
          <p:spPr>
            <a:xfrm>
              <a:off x="9009186" y="3272210"/>
              <a:ext cx="3668917" cy="3668917"/>
            </a:xfrm>
            <a:prstGeom prst="rect">
              <a:avLst/>
            </a:prstGeom>
            <a:noFill/>
            <a:ln>
              <a:noFill/>
            </a:ln>
          </p:spPr>
        </p:pic>
      </p:grpSp>
      <p:sp>
        <p:nvSpPr>
          <p:cNvPr id="477" name="Google Shape;477;p37"/>
          <p:cNvSpPr/>
          <p:nvPr/>
        </p:nvSpPr>
        <p:spPr>
          <a:xfrm>
            <a:off x="463826" y="318052"/>
            <a:ext cx="8105747" cy="6162261"/>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37"/>
          <p:cNvSpPr txBox="1"/>
          <p:nvPr/>
        </p:nvSpPr>
        <p:spPr>
          <a:xfrm>
            <a:off x="768724" y="1228164"/>
            <a:ext cx="752619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Statewide Science Assessment measures student achievement of the </a:t>
            </a:r>
            <a:r>
              <a:rPr lang="en-US"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Next Generation Sunshine State Standards</a:t>
            </a:r>
            <a:r>
              <a:rPr lang="en-US" sz="1800">
                <a:solidFill>
                  <a:schemeClr val="dk1"/>
                </a:solidFill>
                <a:latin typeface="Arial"/>
                <a:ea typeface="Arial"/>
                <a:cs typeface="Arial"/>
                <a:sym typeface="Arial"/>
              </a:rPr>
              <a:t> in science. Students in grades 5 and 8 participate in the statewide science assessment. Achievement Levels for Science were established in 2012 through a </a:t>
            </a:r>
            <a:r>
              <a:rPr lang="en-US"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standard setting process</a:t>
            </a:r>
            <a:r>
              <a:rPr lang="en-US" sz="1800">
                <a:solidFill>
                  <a:schemeClr val="dk1"/>
                </a:solidFill>
                <a:latin typeface="Arial"/>
                <a:ea typeface="Arial"/>
                <a:cs typeface="Arial"/>
                <a:sym typeface="Arial"/>
              </a:rPr>
              <a: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testing window is forthcoming</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p:txBody>
      </p:sp>
      <p:sp>
        <p:nvSpPr>
          <p:cNvPr id="479" name="Google Shape;479;p37"/>
          <p:cNvSpPr txBox="1"/>
          <p:nvPr/>
        </p:nvSpPr>
        <p:spPr>
          <a:xfrm>
            <a:off x="463249" y="470646"/>
            <a:ext cx="8106913"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1" i="0" u="none" strike="noStrike" cap="none">
                <a:solidFill>
                  <a:schemeClr val="dk1"/>
                </a:solidFill>
                <a:latin typeface="Warnes"/>
                <a:ea typeface="Warnes"/>
                <a:cs typeface="Warnes"/>
                <a:sym typeface="Warnes"/>
              </a:rPr>
              <a:t>Statewide Science  Assessment</a:t>
            </a:r>
            <a:endParaRPr sz="1800" b="0" i="0" u="none" strike="noStrike" cap="none">
              <a:solidFill>
                <a:schemeClr val="dk1"/>
              </a:solidFill>
              <a:latin typeface="Calibri"/>
              <a:ea typeface="Calibri"/>
              <a:cs typeface="Calibri"/>
              <a:sym typeface="Calibri"/>
            </a:endParaRPr>
          </a:p>
        </p:txBody>
      </p:sp>
      <p:sp>
        <p:nvSpPr>
          <p:cNvPr id="480" name="Google Shape;480;p37"/>
          <p:cNvSpPr txBox="1"/>
          <p:nvPr/>
        </p:nvSpPr>
        <p:spPr>
          <a:xfrm>
            <a:off x="768725" y="3170413"/>
            <a:ext cx="553536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81" name="Google Shape;481;p37"/>
          <p:cNvCxnSpPr/>
          <p:nvPr/>
        </p:nvCxnSpPr>
        <p:spPr>
          <a:xfrm>
            <a:off x="1284691" y="4603066"/>
            <a:ext cx="1539551"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85"/>
        <p:cNvGrpSpPr/>
        <p:nvPr/>
      </p:nvGrpSpPr>
      <p:grpSpPr>
        <a:xfrm>
          <a:off x="0" y="0"/>
          <a:ext cx="0" cy="0"/>
          <a:chOff x="0" y="0"/>
          <a:chExt cx="0" cy="0"/>
        </a:xfrm>
      </p:grpSpPr>
      <p:sp>
        <p:nvSpPr>
          <p:cNvPr id="486" name="Google Shape;486;p38"/>
          <p:cNvSpPr txBox="1">
            <a:spLocks noGrp="1"/>
          </p:cNvSpPr>
          <p:nvPr>
            <p:ph type="ctrTitle"/>
          </p:nvPr>
        </p:nvSpPr>
        <p:spPr>
          <a:xfrm>
            <a:off x="1524000" y="402946"/>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8000"/>
              <a:buFont typeface="Rockwell"/>
              <a:buNone/>
            </a:pPr>
            <a:r>
              <a:rPr lang="en-US" sz="8000">
                <a:solidFill>
                  <a:schemeClr val="lt1"/>
                </a:solidFill>
                <a:latin typeface="Rockwell"/>
                <a:ea typeface="Rockwell"/>
                <a:cs typeface="Rockwell"/>
                <a:sym typeface="Rockwell"/>
              </a:rPr>
              <a:t>Thank you for joining us!</a:t>
            </a:r>
            <a:endParaRPr/>
          </a:p>
        </p:txBody>
      </p:sp>
      <p:cxnSp>
        <p:nvCxnSpPr>
          <p:cNvPr id="487" name="Google Shape;487;p38"/>
          <p:cNvCxnSpPr/>
          <p:nvPr/>
        </p:nvCxnSpPr>
        <p:spPr>
          <a:xfrm>
            <a:off x="3525897" y="3005506"/>
            <a:ext cx="4914900" cy="0"/>
          </a:xfrm>
          <a:prstGeom prst="straightConnector1">
            <a:avLst/>
          </a:prstGeom>
          <a:noFill/>
          <a:ln w="19050" cap="flat" cmpd="sng">
            <a:solidFill>
              <a:schemeClr val="lt1"/>
            </a:solidFill>
            <a:prstDash val="solid"/>
            <a:miter lim="800000"/>
            <a:headEnd type="none" w="sm" len="sm"/>
            <a:tailEnd type="none" w="sm" len="sm"/>
          </a:ln>
        </p:spPr>
      </p:cxnSp>
      <p:pic>
        <p:nvPicPr>
          <p:cNvPr id="488" name="Google Shape;488;p38" descr="Clipboard"/>
          <p:cNvPicPr preferRelativeResize="0"/>
          <p:nvPr/>
        </p:nvPicPr>
        <p:blipFill rotWithShape="1">
          <a:blip r:embed="rId3">
            <a:alphaModFix/>
          </a:blip>
          <a:srcRect/>
          <a:stretch/>
        </p:blipFill>
        <p:spPr>
          <a:xfrm rot="631394">
            <a:off x="3790715" y="4482751"/>
            <a:ext cx="3194131" cy="3194131"/>
          </a:xfrm>
          <a:prstGeom prst="rect">
            <a:avLst/>
          </a:prstGeom>
          <a:noFill/>
          <a:ln>
            <a:noFill/>
          </a:ln>
        </p:spPr>
      </p:pic>
      <p:pic>
        <p:nvPicPr>
          <p:cNvPr id="489" name="Google Shape;489;p38" descr="Microscope"/>
          <p:cNvPicPr preferRelativeResize="0"/>
          <p:nvPr/>
        </p:nvPicPr>
        <p:blipFill rotWithShape="1">
          <a:blip r:embed="rId4">
            <a:alphaModFix/>
          </a:blip>
          <a:srcRect/>
          <a:stretch/>
        </p:blipFill>
        <p:spPr>
          <a:xfrm rot="1338607" flipH="1">
            <a:off x="-269206" y="1663257"/>
            <a:ext cx="2684499" cy="2684499"/>
          </a:xfrm>
          <a:prstGeom prst="rect">
            <a:avLst/>
          </a:prstGeom>
          <a:noFill/>
          <a:ln>
            <a:noFill/>
          </a:ln>
        </p:spPr>
      </p:pic>
      <p:pic>
        <p:nvPicPr>
          <p:cNvPr id="490" name="Google Shape;490;p38" descr="Test tubes"/>
          <p:cNvPicPr preferRelativeResize="0"/>
          <p:nvPr/>
        </p:nvPicPr>
        <p:blipFill rotWithShape="1">
          <a:blip r:embed="rId5">
            <a:alphaModFix/>
          </a:blip>
          <a:srcRect/>
          <a:stretch/>
        </p:blipFill>
        <p:spPr>
          <a:xfrm rot="-521031">
            <a:off x="1920309" y="4797205"/>
            <a:ext cx="2453456" cy="2453456"/>
          </a:xfrm>
          <a:prstGeom prst="rect">
            <a:avLst/>
          </a:prstGeom>
          <a:noFill/>
          <a:ln>
            <a:noFill/>
          </a:ln>
        </p:spPr>
      </p:pic>
      <p:pic>
        <p:nvPicPr>
          <p:cNvPr id="491" name="Google Shape;491;p38" descr="Beaker"/>
          <p:cNvPicPr preferRelativeResize="0"/>
          <p:nvPr/>
        </p:nvPicPr>
        <p:blipFill rotWithShape="1">
          <a:blip r:embed="rId6">
            <a:alphaModFix/>
          </a:blip>
          <a:srcRect/>
          <a:stretch/>
        </p:blipFill>
        <p:spPr>
          <a:xfrm rot="1213697">
            <a:off x="-491837" y="3688628"/>
            <a:ext cx="3245427" cy="3245427"/>
          </a:xfrm>
          <a:prstGeom prst="rect">
            <a:avLst/>
          </a:prstGeom>
          <a:noFill/>
          <a:ln>
            <a:noFill/>
          </a:ln>
        </p:spPr>
      </p:pic>
      <p:pic>
        <p:nvPicPr>
          <p:cNvPr id="492" name="Google Shape;492;p38" descr="Flask"/>
          <p:cNvPicPr preferRelativeResize="0"/>
          <p:nvPr/>
        </p:nvPicPr>
        <p:blipFill rotWithShape="1">
          <a:blip r:embed="rId7">
            <a:alphaModFix/>
          </a:blip>
          <a:srcRect/>
          <a:stretch/>
        </p:blipFill>
        <p:spPr>
          <a:xfrm rot="-1148875">
            <a:off x="8514237" y="-118161"/>
            <a:ext cx="3005286" cy="3005286"/>
          </a:xfrm>
          <a:prstGeom prst="rect">
            <a:avLst/>
          </a:prstGeom>
          <a:noFill/>
          <a:ln>
            <a:noFill/>
          </a:ln>
        </p:spPr>
      </p:pic>
      <p:pic>
        <p:nvPicPr>
          <p:cNvPr id="493" name="Google Shape;493;p38" descr="Ruler"/>
          <p:cNvPicPr preferRelativeResize="0"/>
          <p:nvPr/>
        </p:nvPicPr>
        <p:blipFill rotWithShape="1">
          <a:blip r:embed="rId8">
            <a:alphaModFix/>
          </a:blip>
          <a:srcRect/>
          <a:stretch/>
        </p:blipFill>
        <p:spPr>
          <a:xfrm rot="-2710505">
            <a:off x="10171718" y="145767"/>
            <a:ext cx="1574403" cy="1574403"/>
          </a:xfrm>
          <a:prstGeom prst="rect">
            <a:avLst/>
          </a:prstGeom>
          <a:noFill/>
          <a:ln>
            <a:noFill/>
          </a:ln>
        </p:spPr>
      </p:pic>
      <p:pic>
        <p:nvPicPr>
          <p:cNvPr id="494" name="Google Shape;494;p38" descr="Pencil"/>
          <p:cNvPicPr preferRelativeResize="0"/>
          <p:nvPr/>
        </p:nvPicPr>
        <p:blipFill rotWithShape="1">
          <a:blip r:embed="rId9">
            <a:alphaModFix/>
          </a:blip>
          <a:srcRect/>
          <a:stretch/>
        </p:blipFill>
        <p:spPr>
          <a:xfrm rot="-1079210">
            <a:off x="10917677" y="783939"/>
            <a:ext cx="1488402" cy="1488402"/>
          </a:xfrm>
          <a:prstGeom prst="rect">
            <a:avLst/>
          </a:prstGeom>
          <a:noFill/>
          <a:ln>
            <a:noFill/>
          </a:ln>
        </p:spPr>
      </p:pic>
      <p:sp>
        <p:nvSpPr>
          <p:cNvPr id="495" name="Google Shape;495;p38"/>
          <p:cNvSpPr txBox="1"/>
          <p:nvPr/>
        </p:nvSpPr>
        <p:spPr>
          <a:xfrm>
            <a:off x="1822141" y="3136097"/>
            <a:ext cx="8547718" cy="18428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Rockwell"/>
                <a:ea typeface="Rockwell"/>
                <a:cs typeface="Rockwell"/>
                <a:sym typeface="Rockwell"/>
              </a:rPr>
              <a:t> We look forward to working with you and your child this year and know it is going to be a wonderful year filled with new and exciting learning experiences!</a:t>
            </a:r>
            <a:endParaRPr/>
          </a:p>
          <a:p>
            <a:pPr marL="0" marR="0" lvl="0" indent="0" algn="ctr" rtl="0">
              <a:lnSpc>
                <a:spcPct val="80000"/>
              </a:lnSpc>
              <a:spcBef>
                <a:spcPts val="1000"/>
              </a:spcBef>
              <a:spcAft>
                <a:spcPts val="0"/>
              </a:spcAft>
              <a:buClr>
                <a:schemeClr val="lt1"/>
              </a:buClr>
              <a:buSzPts val="2400"/>
              <a:buFont typeface="Arial"/>
              <a:buNone/>
            </a:pPr>
            <a:r>
              <a:rPr lang="en-US" sz="2400">
                <a:solidFill>
                  <a:schemeClr val="lt1"/>
                </a:solidFill>
                <a:latin typeface="Rockwell"/>
                <a:ea typeface="Rockwell"/>
                <a:cs typeface="Rockwell"/>
                <a:sym typeface="Rockwell"/>
              </a:rPr>
              <a:t>-The Fifth Grade Teachers-</a:t>
            </a:r>
            <a:endParaRPr/>
          </a:p>
          <a:p>
            <a:pPr marL="0" marR="0" lvl="0" indent="0" algn="ctr"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521284" y="365125"/>
            <a:ext cx="837852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Important Information</a:t>
            </a:r>
            <a:endParaRPr/>
          </a:p>
        </p:txBody>
      </p:sp>
      <p:sp>
        <p:nvSpPr>
          <p:cNvPr id="110" name="Google Shape;110;p13"/>
          <p:cNvSpPr txBox="1">
            <a:spLocks noGrp="1"/>
          </p:cNvSpPr>
          <p:nvPr>
            <p:ph type="body" idx="1"/>
          </p:nvPr>
        </p:nvSpPr>
        <p:spPr>
          <a:xfrm>
            <a:off x="521284" y="1351722"/>
            <a:ext cx="8378529" cy="514115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lnSpc>
                <a:spcPct val="80000"/>
              </a:lnSpc>
              <a:spcBef>
                <a:spcPts val="0"/>
              </a:spcBef>
              <a:spcAft>
                <a:spcPts val="0"/>
              </a:spcAft>
              <a:buClr>
                <a:srgbClr val="90C226"/>
              </a:buClr>
              <a:buSzPct val="80000"/>
              <a:buFont typeface="Noto Sans Symbols"/>
              <a:buChar char="►"/>
            </a:pPr>
            <a:r>
              <a:rPr lang="en-US" sz="2400" dirty="0">
                <a:solidFill>
                  <a:srgbClr val="1F3864"/>
                </a:solidFill>
                <a:latin typeface="Twentieth Century"/>
                <a:ea typeface="Twentieth Century"/>
                <a:cs typeface="Twentieth Century"/>
                <a:sym typeface="Twentieth Century"/>
              </a:rPr>
              <a:t>FREE breakfast is available in the Galley from 7:30 AM -8:15 AM daily</a:t>
            </a:r>
            <a:endParaRPr dirty="0"/>
          </a:p>
          <a:p>
            <a:pPr marL="342900" lvl="0" indent="-342900" algn="just" rtl="0">
              <a:lnSpc>
                <a:spcPct val="80000"/>
              </a:lnSpc>
              <a:spcBef>
                <a:spcPts val="1000"/>
              </a:spcBef>
              <a:spcAft>
                <a:spcPts val="0"/>
              </a:spcAft>
              <a:buClr>
                <a:srgbClr val="90C226"/>
              </a:buClr>
              <a:buSzPct val="80000"/>
              <a:buFont typeface="Noto Sans Symbols"/>
              <a:buChar char="►"/>
            </a:pPr>
            <a:r>
              <a:rPr lang="en-US" sz="2400" dirty="0">
                <a:solidFill>
                  <a:srgbClr val="1F3864"/>
                </a:solidFill>
                <a:latin typeface="Twentieth Century"/>
                <a:ea typeface="Twentieth Century"/>
                <a:cs typeface="Twentieth Century"/>
                <a:sym typeface="Twentieth Century"/>
              </a:rPr>
              <a:t>Students </a:t>
            </a:r>
            <a:r>
              <a:rPr lang="en-US" sz="2400" b="1" dirty="0">
                <a:solidFill>
                  <a:srgbClr val="1F3864"/>
                </a:solidFill>
                <a:latin typeface="Twentieth Century"/>
                <a:ea typeface="Twentieth Century"/>
                <a:cs typeface="Twentieth Century"/>
                <a:sym typeface="Twentieth Century"/>
              </a:rPr>
              <a:t>must be sitting in the classroom </a:t>
            </a:r>
            <a:r>
              <a:rPr lang="en-US" sz="2400" dirty="0">
                <a:solidFill>
                  <a:srgbClr val="1F3864"/>
                </a:solidFill>
                <a:latin typeface="Twentieth Century"/>
                <a:ea typeface="Twentieth Century"/>
                <a:cs typeface="Twentieth Century"/>
                <a:sym typeface="Twentieth Century"/>
              </a:rPr>
              <a:t>by 8:35 AM.</a:t>
            </a:r>
            <a:endParaRPr dirty="0"/>
          </a:p>
          <a:p>
            <a:pPr marL="342900" lvl="0" indent="-342900" algn="just" rtl="0">
              <a:lnSpc>
                <a:spcPct val="80000"/>
              </a:lnSpc>
              <a:spcBef>
                <a:spcPts val="1000"/>
              </a:spcBef>
              <a:spcAft>
                <a:spcPts val="0"/>
              </a:spcAft>
              <a:buClr>
                <a:srgbClr val="90C226"/>
              </a:buClr>
              <a:buSzPct val="80000"/>
              <a:buFont typeface="Noto Sans Symbols"/>
              <a:buChar char="►"/>
            </a:pPr>
            <a:r>
              <a:rPr lang="en-US" sz="2400" dirty="0">
                <a:solidFill>
                  <a:srgbClr val="1F3864"/>
                </a:solidFill>
                <a:latin typeface="Twentieth Century"/>
                <a:ea typeface="Twentieth Century"/>
                <a:cs typeface="Twentieth Century"/>
                <a:sym typeface="Twentieth Century"/>
              </a:rPr>
              <a:t>Dismissal is at 3:05 PM on M, T, Th, F and 1:50 PM on Wednesdays</a:t>
            </a:r>
          </a:p>
          <a:p>
            <a:pPr marL="342900" lvl="0" indent="-342900" algn="just" rtl="0">
              <a:lnSpc>
                <a:spcPct val="80000"/>
              </a:lnSpc>
              <a:spcBef>
                <a:spcPts val="1000"/>
              </a:spcBef>
              <a:spcAft>
                <a:spcPts val="0"/>
              </a:spcAft>
              <a:buClr>
                <a:srgbClr val="90C226"/>
              </a:buClr>
              <a:buSzPct val="80000"/>
              <a:buFont typeface="Noto Sans Symbols"/>
              <a:buChar char="►"/>
            </a:pPr>
            <a:r>
              <a:rPr lang="en-US" sz="2400" dirty="0">
                <a:solidFill>
                  <a:srgbClr val="1F3864"/>
                </a:solidFill>
                <a:latin typeface="Twentieth Century"/>
                <a:sym typeface="Twentieth Century"/>
              </a:rPr>
              <a:t>Please ensure that the tag with your child’s name is on your rearview mirror if your child is in parent pickup</a:t>
            </a:r>
            <a:endParaRPr dirty="0"/>
          </a:p>
          <a:p>
            <a:pPr marL="342900" lvl="0" indent="-342900" algn="just" rtl="0">
              <a:lnSpc>
                <a:spcPct val="80000"/>
              </a:lnSpc>
              <a:spcBef>
                <a:spcPts val="1000"/>
              </a:spcBef>
              <a:spcAft>
                <a:spcPts val="0"/>
              </a:spcAft>
              <a:buClr>
                <a:srgbClr val="90C226"/>
              </a:buClr>
              <a:buSzPct val="80000"/>
              <a:buFont typeface="Noto Sans Symbols"/>
              <a:buChar char="►"/>
            </a:pPr>
            <a:r>
              <a:rPr lang="en-US" sz="2400" b="1" dirty="0">
                <a:solidFill>
                  <a:srgbClr val="1F3864"/>
                </a:solidFill>
                <a:latin typeface="Twentieth Century"/>
                <a:ea typeface="Twentieth Century"/>
                <a:cs typeface="Twentieth Century"/>
                <a:sym typeface="Twentieth Century"/>
              </a:rPr>
              <a:t>Any changes in dismissal procedures MUST be sent to the teacher in writing</a:t>
            </a:r>
            <a:endParaRPr sz="2400" dirty="0">
              <a:solidFill>
                <a:srgbClr val="1F3864"/>
              </a:solidFill>
              <a:latin typeface="Twentieth Century"/>
              <a:ea typeface="Twentieth Century"/>
              <a:cs typeface="Twentieth Century"/>
              <a:sym typeface="Twentieth Century"/>
            </a:endParaRPr>
          </a:p>
          <a:p>
            <a:pPr marL="342900" lvl="0" indent="-342900" algn="just" rtl="0">
              <a:lnSpc>
                <a:spcPct val="80000"/>
              </a:lnSpc>
              <a:spcBef>
                <a:spcPts val="1000"/>
              </a:spcBef>
              <a:spcAft>
                <a:spcPts val="0"/>
              </a:spcAft>
              <a:buClr>
                <a:srgbClr val="90C226"/>
              </a:buClr>
              <a:buSzPct val="80000"/>
              <a:buFont typeface="Noto Sans Symbols"/>
              <a:buChar char="►"/>
            </a:pPr>
            <a:r>
              <a:rPr lang="en-US" sz="2400" dirty="0">
                <a:solidFill>
                  <a:srgbClr val="1F3864"/>
                </a:solidFill>
                <a:latin typeface="Twentieth Century"/>
                <a:ea typeface="Twentieth Century"/>
                <a:cs typeface="Twentieth Century"/>
                <a:sym typeface="Twentieth Century"/>
              </a:rPr>
              <a:t>Lunch is currently FREE for all students. You must set up a PAYPAMS account to buy snacks – no cash. (paypams.com)</a:t>
            </a:r>
            <a:endParaRPr dirty="0"/>
          </a:p>
          <a:p>
            <a:pPr marL="342900" lvl="0" indent="-342900" algn="just" rtl="0">
              <a:lnSpc>
                <a:spcPct val="80000"/>
              </a:lnSpc>
              <a:spcBef>
                <a:spcPts val="1000"/>
              </a:spcBef>
              <a:spcAft>
                <a:spcPts val="0"/>
              </a:spcAft>
              <a:buClr>
                <a:srgbClr val="90C226"/>
              </a:buClr>
              <a:buSzPct val="80000"/>
              <a:buFont typeface="Noto Sans Symbols"/>
              <a:buChar char="►"/>
            </a:pPr>
            <a:r>
              <a:rPr lang="en-US" sz="2400" dirty="0">
                <a:solidFill>
                  <a:srgbClr val="1F3864"/>
                </a:solidFill>
                <a:latin typeface="Twentieth Century"/>
                <a:ea typeface="Twentieth Century"/>
                <a:cs typeface="Twentieth Century"/>
                <a:sym typeface="Twentieth Century"/>
              </a:rPr>
              <a:t>Communication with the fifth grade teachers is through Class Dojo</a:t>
            </a:r>
            <a:endParaRPr dirty="0"/>
          </a:p>
          <a:p>
            <a:pPr marL="342900" lvl="0" indent="-342900" algn="just" rtl="0">
              <a:lnSpc>
                <a:spcPct val="80000"/>
              </a:lnSpc>
              <a:spcBef>
                <a:spcPts val="1000"/>
              </a:spcBef>
              <a:spcAft>
                <a:spcPts val="0"/>
              </a:spcAft>
              <a:buClr>
                <a:srgbClr val="90C226"/>
              </a:buClr>
              <a:buSzPct val="80000"/>
              <a:buFont typeface="Noto Sans Symbols"/>
              <a:buChar char="►"/>
            </a:pPr>
            <a:r>
              <a:rPr lang="en-US" sz="2400" dirty="0">
                <a:solidFill>
                  <a:srgbClr val="1F3864"/>
                </a:solidFill>
                <a:latin typeface="Twentieth Century"/>
                <a:ea typeface="Twentieth Century"/>
                <a:cs typeface="Twentieth Century"/>
                <a:sym typeface="Twentieth Century"/>
              </a:rPr>
              <a:t>Uniforms-Monday thru Thursday, uniform is polo(red, white, and blue) and navy bottoms. NO LEGGINGS. Uniform dresses (in school colors) are permitted every day</a:t>
            </a:r>
            <a:endParaRPr dirty="0"/>
          </a:p>
          <a:p>
            <a:pPr marL="0" lvl="0" indent="0" algn="just" rtl="0">
              <a:lnSpc>
                <a:spcPct val="80000"/>
              </a:lnSpc>
              <a:spcBef>
                <a:spcPts val="1000"/>
              </a:spcBef>
              <a:spcAft>
                <a:spcPts val="0"/>
              </a:spcAft>
              <a:buClr>
                <a:srgbClr val="90C226"/>
              </a:buClr>
              <a:buSzPct val="80000"/>
              <a:buNone/>
            </a:pPr>
            <a:r>
              <a:rPr lang="en-US" sz="2400" dirty="0">
                <a:solidFill>
                  <a:srgbClr val="1F3864"/>
                </a:solidFill>
                <a:latin typeface="Twentieth Century"/>
                <a:ea typeface="Twentieth Century"/>
                <a:cs typeface="Twentieth Century"/>
                <a:sym typeface="Twentieth Century"/>
              </a:rPr>
              <a:t>	Fridays ONLY- school spirit t-shirt and jeans</a:t>
            </a:r>
            <a:endParaRPr dirty="0"/>
          </a:p>
          <a:p>
            <a:pPr marL="0" lvl="0" indent="0" algn="just" rtl="0">
              <a:lnSpc>
                <a:spcPct val="80000"/>
              </a:lnSpc>
              <a:spcBef>
                <a:spcPts val="1000"/>
              </a:spcBef>
              <a:spcAft>
                <a:spcPts val="0"/>
              </a:spcAft>
              <a:buClr>
                <a:srgbClr val="90C226"/>
              </a:buClr>
              <a:buSzPct val="80000"/>
              <a:buNone/>
            </a:pPr>
            <a:r>
              <a:rPr lang="en-US" sz="2400" dirty="0">
                <a:solidFill>
                  <a:srgbClr val="1F3864"/>
                </a:solidFill>
                <a:latin typeface="Twentieth Century"/>
                <a:ea typeface="Twentieth Century"/>
                <a:cs typeface="Twentieth Century"/>
                <a:sym typeface="Twentieth Century"/>
              </a:rPr>
              <a:t>	Sweaters MUST be blue, red, or white</a:t>
            </a:r>
            <a:endParaRPr dirty="0"/>
          </a:p>
        </p:txBody>
      </p:sp>
      <p:grpSp>
        <p:nvGrpSpPr>
          <p:cNvPr id="111" name="Google Shape;111;p13"/>
          <p:cNvGrpSpPr/>
          <p:nvPr/>
        </p:nvGrpSpPr>
        <p:grpSpPr>
          <a:xfrm>
            <a:off x="9009186" y="0"/>
            <a:ext cx="3668917" cy="6941127"/>
            <a:chOff x="9009186" y="0"/>
            <a:chExt cx="3668917" cy="6941127"/>
          </a:xfrm>
        </p:grpSpPr>
        <p:grpSp>
          <p:nvGrpSpPr>
            <p:cNvPr id="112" name="Google Shape;112;p13"/>
            <p:cNvGrpSpPr/>
            <p:nvPr/>
          </p:nvGrpSpPr>
          <p:grpSpPr>
            <a:xfrm>
              <a:off x="9055676" y="0"/>
              <a:ext cx="3136324" cy="6858000"/>
              <a:chOff x="9055676" y="0"/>
              <a:chExt cx="3136324" cy="6858000"/>
            </a:xfrm>
          </p:grpSpPr>
          <p:sp>
            <p:nvSpPr>
              <p:cNvPr id="113" name="Google Shape;113;p13"/>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3"/>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3"/>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3"/>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3"/>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18" name="Google Shape;118;p13" descr="Clipboard"/>
            <p:cNvPicPr preferRelativeResize="0"/>
            <p:nvPr/>
          </p:nvPicPr>
          <p:blipFill rotWithShape="1">
            <a:blip r:embed="rId3">
              <a:alphaModFix/>
            </a:blip>
            <a:srcRect/>
            <a:stretch/>
          </p:blipFill>
          <p:spPr>
            <a:xfrm>
              <a:off x="9009186" y="3272210"/>
              <a:ext cx="3668917" cy="3668917"/>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3630" y="627053"/>
            <a:ext cx="8378529" cy="10272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Important information cont.</a:t>
            </a:r>
            <a:endParaRPr/>
          </a:p>
        </p:txBody>
      </p:sp>
      <p:sp>
        <p:nvSpPr>
          <p:cNvPr id="124" name="Google Shape;124;p14"/>
          <p:cNvSpPr/>
          <p:nvPr/>
        </p:nvSpPr>
        <p:spPr>
          <a:xfrm>
            <a:off x="541399" y="2186788"/>
            <a:ext cx="7583899" cy="3604064"/>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rgbClr val="90C226"/>
              </a:buClr>
              <a:buSzPts val="1920"/>
              <a:buFont typeface="Noto Sans Symbols"/>
              <a:buChar char="🗹"/>
            </a:pPr>
            <a:r>
              <a:rPr lang="en-US" sz="2400" dirty="0">
                <a:solidFill>
                  <a:srgbClr val="1F3864"/>
                </a:solidFill>
                <a:latin typeface="Twentieth Century"/>
                <a:ea typeface="Twentieth Century"/>
                <a:cs typeface="Twentieth Century"/>
                <a:sym typeface="Twentieth Century"/>
              </a:rPr>
              <a:t>We cannot accommodate for birthday celebrations at school. We will sing Happy Birthday in class. You may send goodie bags or individually wrapped treats. (No cake or cupcakes)</a:t>
            </a:r>
            <a:endParaRPr sz="2400" dirty="0">
              <a:solidFill>
                <a:srgbClr val="1F3864"/>
              </a:solidFill>
              <a:latin typeface="Twentieth Century"/>
              <a:ea typeface="Twentieth Century"/>
              <a:cs typeface="Twentieth Century"/>
              <a:sym typeface="Twentieth Century"/>
            </a:endParaRPr>
          </a:p>
          <a:p>
            <a:pPr marL="342900" marR="0" lvl="0" indent="-342900" algn="just" rtl="0">
              <a:lnSpc>
                <a:spcPct val="80000"/>
              </a:lnSpc>
              <a:spcBef>
                <a:spcPts val="1000"/>
              </a:spcBef>
              <a:spcAft>
                <a:spcPts val="0"/>
              </a:spcAft>
              <a:buClr>
                <a:srgbClr val="90C226"/>
              </a:buClr>
              <a:buSzPts val="1920"/>
              <a:buFont typeface="Noto Sans Symbols"/>
              <a:buChar char="🗹"/>
            </a:pPr>
            <a:r>
              <a:rPr lang="en-US" sz="2400" dirty="0">
                <a:solidFill>
                  <a:srgbClr val="1F3864"/>
                </a:solidFill>
                <a:latin typeface="Twentieth Century"/>
                <a:ea typeface="Twentieth Century"/>
                <a:cs typeface="Twentieth Century"/>
                <a:sym typeface="Twentieth Century"/>
              </a:rPr>
              <a:t>When turning in money, please place the money in an envelope with student’s full name. </a:t>
            </a:r>
            <a:r>
              <a:rPr lang="en-US" sz="2400" b="1" dirty="0">
                <a:solidFill>
                  <a:srgbClr val="1F3864"/>
                </a:solidFill>
                <a:latin typeface="Twentieth Century"/>
                <a:ea typeface="Twentieth Century"/>
                <a:cs typeface="Twentieth Century"/>
                <a:sym typeface="Twentieth Century"/>
              </a:rPr>
              <a:t>Exact cash only, no change will be provided</a:t>
            </a:r>
            <a:endParaRPr b="1" dirty="0"/>
          </a:p>
          <a:p>
            <a:pPr marL="342900" marR="0" lvl="0" indent="-342900" algn="just" rtl="0">
              <a:lnSpc>
                <a:spcPct val="80000"/>
              </a:lnSpc>
              <a:spcBef>
                <a:spcPts val="1000"/>
              </a:spcBef>
              <a:spcAft>
                <a:spcPts val="0"/>
              </a:spcAft>
              <a:buClr>
                <a:srgbClr val="90C226"/>
              </a:buClr>
              <a:buSzPts val="1920"/>
              <a:buFont typeface="Noto Sans Symbols"/>
              <a:buChar char="🗹"/>
            </a:pPr>
            <a:r>
              <a:rPr lang="en-US" sz="2400" dirty="0">
                <a:solidFill>
                  <a:srgbClr val="1F3864"/>
                </a:solidFill>
                <a:latin typeface="Twentieth Century"/>
                <a:ea typeface="Twentieth Century"/>
                <a:cs typeface="Twentieth Century"/>
                <a:sym typeface="Twentieth Century"/>
              </a:rPr>
              <a:t>School safety plan: various drills will be ongoing throughout the school year to ensure the safety of your child. Please speak to them about taking them seriously and staying quiet during the practice drills</a:t>
            </a:r>
            <a:endParaRPr sz="2400" dirty="0">
              <a:solidFill>
                <a:srgbClr val="1F3864"/>
              </a:solidFill>
              <a:latin typeface="Twentieth Century"/>
              <a:ea typeface="Twentieth Century"/>
              <a:cs typeface="Twentieth Century"/>
              <a:sym typeface="Twentieth Century"/>
            </a:endParaRPr>
          </a:p>
        </p:txBody>
      </p:sp>
      <p:grpSp>
        <p:nvGrpSpPr>
          <p:cNvPr id="125" name="Google Shape;125;p14"/>
          <p:cNvGrpSpPr/>
          <p:nvPr/>
        </p:nvGrpSpPr>
        <p:grpSpPr>
          <a:xfrm>
            <a:off x="9055676" y="0"/>
            <a:ext cx="3136324" cy="7050231"/>
            <a:chOff x="9055676" y="0"/>
            <a:chExt cx="3136324" cy="7050231"/>
          </a:xfrm>
        </p:grpSpPr>
        <p:grpSp>
          <p:nvGrpSpPr>
            <p:cNvPr id="126" name="Google Shape;126;p14"/>
            <p:cNvGrpSpPr/>
            <p:nvPr/>
          </p:nvGrpSpPr>
          <p:grpSpPr>
            <a:xfrm>
              <a:off x="9055676" y="0"/>
              <a:ext cx="3136324" cy="6858000"/>
              <a:chOff x="9055676" y="0"/>
              <a:chExt cx="3136324" cy="6858000"/>
            </a:xfrm>
          </p:grpSpPr>
          <p:sp>
            <p:nvSpPr>
              <p:cNvPr id="127" name="Google Shape;127;p14"/>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4"/>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4"/>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4"/>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4"/>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32" name="Google Shape;132;p14" descr="Shirt"/>
            <p:cNvPicPr preferRelativeResize="0"/>
            <p:nvPr/>
          </p:nvPicPr>
          <p:blipFill rotWithShape="1">
            <a:blip r:embed="rId3">
              <a:alphaModFix/>
            </a:blip>
            <a:srcRect/>
            <a:stretch/>
          </p:blipFill>
          <p:spPr>
            <a:xfrm rot="-712576">
              <a:off x="9541289" y="4083626"/>
              <a:ext cx="1951759" cy="1951759"/>
            </a:xfrm>
            <a:prstGeom prst="rect">
              <a:avLst/>
            </a:prstGeom>
            <a:noFill/>
            <a:ln>
              <a:noFill/>
            </a:ln>
          </p:spPr>
        </p:pic>
        <p:pic>
          <p:nvPicPr>
            <p:cNvPr id="133" name="Google Shape;133;p14" descr="Glasses"/>
            <p:cNvPicPr preferRelativeResize="0"/>
            <p:nvPr/>
          </p:nvPicPr>
          <p:blipFill rotWithShape="1">
            <a:blip r:embed="rId4">
              <a:alphaModFix/>
            </a:blip>
            <a:srcRect/>
            <a:stretch/>
          </p:blipFill>
          <p:spPr>
            <a:xfrm rot="795024">
              <a:off x="11018693" y="3451676"/>
              <a:ext cx="1034563" cy="1034563"/>
            </a:xfrm>
            <a:prstGeom prst="rect">
              <a:avLst/>
            </a:prstGeom>
            <a:noFill/>
            <a:ln>
              <a:noFill/>
            </a:ln>
          </p:spPr>
        </p:pic>
        <p:pic>
          <p:nvPicPr>
            <p:cNvPr id="134" name="Google Shape;134;p14" descr="Boot"/>
            <p:cNvPicPr preferRelativeResize="0"/>
            <p:nvPr/>
          </p:nvPicPr>
          <p:blipFill rotWithShape="1">
            <a:blip r:embed="rId5">
              <a:alphaModFix/>
            </a:blip>
            <a:srcRect/>
            <a:stretch/>
          </p:blipFill>
          <p:spPr>
            <a:xfrm>
              <a:off x="10697835" y="5595504"/>
              <a:ext cx="1454727" cy="145472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583630" y="627053"/>
            <a:ext cx="8378529" cy="10272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Important information cont.</a:t>
            </a:r>
            <a:endParaRPr/>
          </a:p>
        </p:txBody>
      </p:sp>
      <p:sp>
        <p:nvSpPr>
          <p:cNvPr id="140" name="Google Shape;140;p15"/>
          <p:cNvSpPr/>
          <p:nvPr/>
        </p:nvSpPr>
        <p:spPr>
          <a:xfrm>
            <a:off x="541399" y="2186788"/>
            <a:ext cx="8334887" cy="358713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3600" b="1">
                <a:solidFill>
                  <a:srgbClr val="1F3864"/>
                </a:solidFill>
                <a:latin typeface="Twentieth Century"/>
                <a:ea typeface="Twentieth Century"/>
                <a:cs typeface="Twentieth Century"/>
                <a:sym typeface="Twentieth Century"/>
              </a:rPr>
              <a:t>Parent Portal</a:t>
            </a:r>
            <a:endParaRPr/>
          </a:p>
          <a:p>
            <a:pPr marL="571500" marR="0" lvl="0" indent="-571500" algn="l" rtl="0">
              <a:lnSpc>
                <a:spcPct val="80000"/>
              </a:lnSpc>
              <a:spcBef>
                <a:spcPts val="1000"/>
              </a:spcBef>
              <a:spcAft>
                <a:spcPts val="0"/>
              </a:spcAft>
              <a:buClr>
                <a:srgbClr val="90C226"/>
              </a:buClr>
              <a:buSzPts val="2880"/>
              <a:buFont typeface="Noto Sans Symbols"/>
              <a:buChar char="✔"/>
            </a:pPr>
            <a:r>
              <a:rPr lang="en-US" sz="3600">
                <a:solidFill>
                  <a:srgbClr val="1F3864"/>
                </a:solidFill>
                <a:latin typeface="Twentieth Century"/>
                <a:ea typeface="Twentieth Century"/>
                <a:cs typeface="Twentieth Century"/>
                <a:sym typeface="Twentieth Century"/>
              </a:rPr>
              <a:t>All parents must use/log in to the parent portal</a:t>
            </a:r>
            <a:endParaRPr/>
          </a:p>
          <a:p>
            <a:pPr marL="571500" marR="0" lvl="0" indent="-571500" algn="l" rtl="0">
              <a:lnSpc>
                <a:spcPct val="80000"/>
              </a:lnSpc>
              <a:spcBef>
                <a:spcPts val="1000"/>
              </a:spcBef>
              <a:spcAft>
                <a:spcPts val="0"/>
              </a:spcAft>
              <a:buClr>
                <a:srgbClr val="90C226"/>
              </a:buClr>
              <a:buSzPts val="2880"/>
              <a:buFont typeface="Noto Sans Symbols"/>
              <a:buChar char="✔"/>
            </a:pPr>
            <a:r>
              <a:rPr lang="en-US" sz="3600">
                <a:solidFill>
                  <a:srgbClr val="1F3864"/>
                </a:solidFill>
                <a:latin typeface="Twentieth Century"/>
                <a:ea typeface="Twentieth Century"/>
                <a:cs typeface="Twentieth Century"/>
                <a:sym typeface="Twentieth Century"/>
              </a:rPr>
              <a:t>Reports Cards will ONLY be available through parent portal</a:t>
            </a:r>
            <a:endParaRPr/>
          </a:p>
          <a:p>
            <a:pPr marL="571500" marR="0" lvl="0" indent="-571500" algn="l" rtl="0">
              <a:lnSpc>
                <a:spcPct val="80000"/>
              </a:lnSpc>
              <a:spcBef>
                <a:spcPts val="1000"/>
              </a:spcBef>
              <a:spcAft>
                <a:spcPts val="0"/>
              </a:spcAft>
              <a:buClr>
                <a:srgbClr val="90C226"/>
              </a:buClr>
              <a:buSzPts val="2880"/>
              <a:buFont typeface="Noto Sans Symbols"/>
              <a:buChar char="✔"/>
            </a:pPr>
            <a:r>
              <a:rPr lang="en-US" sz="3600">
                <a:solidFill>
                  <a:srgbClr val="1F3864"/>
                </a:solidFill>
                <a:latin typeface="Twentieth Century"/>
                <a:ea typeface="Twentieth Century"/>
                <a:cs typeface="Twentieth Century"/>
                <a:sym typeface="Twentieth Century"/>
              </a:rPr>
              <a:t>Field trips can ONLY be paid through OSP</a:t>
            </a:r>
            <a:endParaRPr/>
          </a:p>
        </p:txBody>
      </p:sp>
      <p:grpSp>
        <p:nvGrpSpPr>
          <p:cNvPr id="141" name="Google Shape;141;p15"/>
          <p:cNvGrpSpPr/>
          <p:nvPr/>
        </p:nvGrpSpPr>
        <p:grpSpPr>
          <a:xfrm>
            <a:off x="9055676" y="0"/>
            <a:ext cx="3136324" cy="7050231"/>
            <a:chOff x="9055676" y="0"/>
            <a:chExt cx="3136324" cy="7050231"/>
          </a:xfrm>
        </p:grpSpPr>
        <p:grpSp>
          <p:nvGrpSpPr>
            <p:cNvPr id="142" name="Google Shape;142;p15"/>
            <p:cNvGrpSpPr/>
            <p:nvPr/>
          </p:nvGrpSpPr>
          <p:grpSpPr>
            <a:xfrm>
              <a:off x="9055676" y="0"/>
              <a:ext cx="3136324" cy="6858000"/>
              <a:chOff x="9055676" y="0"/>
              <a:chExt cx="3136324" cy="6858000"/>
            </a:xfrm>
          </p:grpSpPr>
          <p:sp>
            <p:nvSpPr>
              <p:cNvPr id="143" name="Google Shape;143;p1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8" name="Google Shape;148;p15" descr="Shirt"/>
            <p:cNvPicPr preferRelativeResize="0"/>
            <p:nvPr/>
          </p:nvPicPr>
          <p:blipFill rotWithShape="1">
            <a:blip r:embed="rId3">
              <a:alphaModFix/>
            </a:blip>
            <a:srcRect/>
            <a:stretch/>
          </p:blipFill>
          <p:spPr>
            <a:xfrm rot="-712576">
              <a:off x="9541289" y="4083626"/>
              <a:ext cx="1951759" cy="1951759"/>
            </a:xfrm>
            <a:prstGeom prst="rect">
              <a:avLst/>
            </a:prstGeom>
            <a:noFill/>
            <a:ln>
              <a:noFill/>
            </a:ln>
          </p:spPr>
        </p:pic>
        <p:pic>
          <p:nvPicPr>
            <p:cNvPr id="149" name="Google Shape;149;p15" descr="Glasses"/>
            <p:cNvPicPr preferRelativeResize="0"/>
            <p:nvPr/>
          </p:nvPicPr>
          <p:blipFill rotWithShape="1">
            <a:blip r:embed="rId4">
              <a:alphaModFix/>
            </a:blip>
            <a:srcRect/>
            <a:stretch/>
          </p:blipFill>
          <p:spPr>
            <a:xfrm rot="795024">
              <a:off x="11018693" y="3451676"/>
              <a:ext cx="1034563" cy="1034563"/>
            </a:xfrm>
            <a:prstGeom prst="rect">
              <a:avLst/>
            </a:prstGeom>
            <a:noFill/>
            <a:ln>
              <a:noFill/>
            </a:ln>
          </p:spPr>
        </p:pic>
        <p:pic>
          <p:nvPicPr>
            <p:cNvPr id="150" name="Google Shape;150;p15" descr="Boot"/>
            <p:cNvPicPr preferRelativeResize="0"/>
            <p:nvPr/>
          </p:nvPicPr>
          <p:blipFill rotWithShape="1">
            <a:blip r:embed="rId5">
              <a:alphaModFix/>
            </a:blip>
            <a:srcRect/>
            <a:stretch/>
          </p:blipFill>
          <p:spPr>
            <a:xfrm>
              <a:off x="10697835" y="5595504"/>
              <a:ext cx="1454727" cy="145472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448713" y="62744"/>
            <a:ext cx="8378529" cy="10272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P.T.A.</a:t>
            </a:r>
            <a:endParaRPr/>
          </a:p>
        </p:txBody>
      </p:sp>
      <p:sp>
        <p:nvSpPr>
          <p:cNvPr id="156" name="Google Shape;156;p16"/>
          <p:cNvSpPr txBox="1">
            <a:spLocks noGrp="1"/>
          </p:cNvSpPr>
          <p:nvPr>
            <p:ph type="body" idx="1"/>
          </p:nvPr>
        </p:nvSpPr>
        <p:spPr>
          <a:xfrm>
            <a:off x="250634" y="847932"/>
            <a:ext cx="8640491" cy="566976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90000"/>
              </a:lnSpc>
              <a:spcBef>
                <a:spcPts val="0"/>
              </a:spcBef>
              <a:spcAft>
                <a:spcPts val="0"/>
              </a:spcAft>
              <a:buClr>
                <a:schemeClr val="accent6"/>
              </a:buClr>
              <a:buSzPct val="100000"/>
              <a:buFont typeface="Noto Sans Symbols"/>
              <a:buChar char="🞛"/>
            </a:pPr>
            <a:r>
              <a:rPr lang="en-US" sz="2400" dirty="0">
                <a:solidFill>
                  <a:srgbClr val="1E4E79"/>
                </a:solidFill>
                <a:latin typeface="Twentieth Century"/>
                <a:ea typeface="Twentieth Century"/>
                <a:cs typeface="Twentieth Century"/>
                <a:sym typeface="Twentieth Century"/>
              </a:rPr>
              <a:t>Please support our P.T.A. by joining</a:t>
            </a:r>
            <a:endParaRPr sz="2400" dirty="0">
              <a:solidFill>
                <a:srgbClr val="1E4E79"/>
              </a:solidFill>
              <a:latin typeface="Twentieth Century"/>
              <a:ea typeface="Twentieth Century"/>
              <a:cs typeface="Twentieth Century"/>
              <a:sym typeface="Twentieth Century"/>
            </a:endParaRPr>
          </a:p>
          <a:p>
            <a:pPr marL="228600" lvl="0" indent="-228600" algn="just" rtl="0">
              <a:lnSpc>
                <a:spcPct val="90000"/>
              </a:lnSpc>
              <a:spcBef>
                <a:spcPts val="1000"/>
              </a:spcBef>
              <a:spcAft>
                <a:spcPts val="0"/>
              </a:spcAft>
              <a:buClr>
                <a:schemeClr val="accent6"/>
              </a:buClr>
              <a:buSzPct val="100000"/>
              <a:buFont typeface="Noto Sans Symbols"/>
              <a:buChar char="🞛"/>
            </a:pPr>
            <a:r>
              <a:rPr lang="en-US" sz="2400" dirty="0">
                <a:solidFill>
                  <a:srgbClr val="1E4E79"/>
                </a:solidFill>
                <a:latin typeface="Twentieth Century"/>
                <a:ea typeface="Twentieth Century"/>
                <a:cs typeface="Twentieth Century"/>
                <a:sym typeface="Twentieth Century"/>
              </a:rPr>
              <a:t>It </a:t>
            </a:r>
            <a:r>
              <a:rPr lang="en-US" sz="2400">
                <a:solidFill>
                  <a:srgbClr val="1E4E79"/>
                </a:solidFill>
                <a:latin typeface="Twentieth Century"/>
                <a:ea typeface="Twentieth Century"/>
                <a:cs typeface="Twentieth Century"/>
                <a:sym typeface="Twentieth Century"/>
              </a:rPr>
              <a:t>costs $10.00 </a:t>
            </a:r>
            <a:r>
              <a:rPr lang="en-US" sz="2400" dirty="0">
                <a:solidFill>
                  <a:srgbClr val="1E4E79"/>
                </a:solidFill>
                <a:latin typeface="Twentieth Century"/>
                <a:ea typeface="Twentieth Century"/>
                <a:cs typeface="Twentieth Century"/>
                <a:sym typeface="Twentieth Century"/>
              </a:rPr>
              <a:t>to join the P.T.A. (</a:t>
            </a:r>
            <a:r>
              <a:rPr lang="en-US" sz="2400" dirty="0" err="1">
                <a:solidFill>
                  <a:srgbClr val="1E4E79"/>
                </a:solidFill>
                <a:latin typeface="Twentieth Century"/>
                <a:ea typeface="Twentieth Century"/>
                <a:cs typeface="Twentieth Century"/>
                <a:sym typeface="Twentieth Century"/>
              </a:rPr>
              <a:t>CashApp</a:t>
            </a:r>
            <a:r>
              <a:rPr lang="en-US" sz="2400" dirty="0">
                <a:solidFill>
                  <a:srgbClr val="1E4E79"/>
                </a:solidFill>
                <a:latin typeface="Twentieth Century"/>
                <a:ea typeface="Twentieth Century"/>
                <a:cs typeface="Twentieth Century"/>
                <a:sym typeface="Twentieth Century"/>
              </a:rPr>
              <a:t> @glppta)</a:t>
            </a:r>
            <a:endParaRPr dirty="0"/>
          </a:p>
          <a:p>
            <a:pPr marL="228600" lvl="0" indent="-228600" algn="just" rtl="0">
              <a:lnSpc>
                <a:spcPct val="90000"/>
              </a:lnSpc>
              <a:spcBef>
                <a:spcPts val="1000"/>
              </a:spcBef>
              <a:spcAft>
                <a:spcPts val="0"/>
              </a:spcAft>
              <a:buClr>
                <a:schemeClr val="accent6"/>
              </a:buClr>
              <a:buSzPct val="100000"/>
              <a:buFont typeface="Noto Sans Symbols"/>
              <a:buChar char="🞛"/>
            </a:pPr>
            <a:r>
              <a:rPr lang="en-US" sz="2400" dirty="0">
                <a:solidFill>
                  <a:srgbClr val="1E4E79"/>
                </a:solidFill>
                <a:latin typeface="Twentieth Century"/>
                <a:ea typeface="Twentieth Century"/>
                <a:cs typeface="Twentieth Century"/>
                <a:sym typeface="Twentieth Century"/>
              </a:rPr>
              <a:t>Membership payment does not require volunteer hours</a:t>
            </a:r>
            <a:endParaRPr dirty="0"/>
          </a:p>
          <a:p>
            <a:pPr marL="228600" lvl="0" indent="-228600" algn="just" rtl="0">
              <a:lnSpc>
                <a:spcPct val="90000"/>
              </a:lnSpc>
              <a:spcBef>
                <a:spcPts val="1000"/>
              </a:spcBef>
              <a:spcAft>
                <a:spcPts val="0"/>
              </a:spcAft>
              <a:buClr>
                <a:schemeClr val="accent6"/>
              </a:buClr>
              <a:buSzPct val="100000"/>
              <a:buFont typeface="Noto Sans Symbols"/>
              <a:buChar char="🞛"/>
            </a:pPr>
            <a:r>
              <a:rPr lang="en-US" sz="2400" dirty="0">
                <a:solidFill>
                  <a:srgbClr val="1E4E79"/>
                </a:solidFill>
                <a:latin typeface="Twentieth Century"/>
                <a:ea typeface="Twentieth Century"/>
                <a:cs typeface="Twentieth Century"/>
                <a:sym typeface="Twentieth Century"/>
              </a:rPr>
              <a:t>There will be an incentive given to the class with 100% participation in the P.T.A.</a:t>
            </a:r>
            <a:endParaRPr dirty="0"/>
          </a:p>
          <a:p>
            <a:pPr marL="0" lvl="0" indent="0" algn="just" rtl="0">
              <a:lnSpc>
                <a:spcPct val="90000"/>
              </a:lnSpc>
              <a:spcBef>
                <a:spcPts val="1000"/>
              </a:spcBef>
              <a:spcAft>
                <a:spcPts val="0"/>
              </a:spcAft>
              <a:buClr>
                <a:schemeClr val="accent6"/>
              </a:buClr>
              <a:buSzPct val="100000"/>
              <a:buNone/>
            </a:pPr>
            <a:r>
              <a:rPr lang="en-US" sz="4000" b="1" dirty="0">
                <a:solidFill>
                  <a:srgbClr val="1E4E79"/>
                </a:solidFill>
                <a:latin typeface="Rockwell"/>
                <a:ea typeface="Rockwell"/>
                <a:cs typeface="Rockwell"/>
                <a:sym typeface="Rockwell"/>
              </a:rPr>
              <a:t>Volunteering:</a:t>
            </a:r>
            <a:endParaRPr dirty="0"/>
          </a:p>
          <a:p>
            <a:pPr marL="228600" lvl="0" indent="-228600" algn="just" rtl="0">
              <a:lnSpc>
                <a:spcPct val="90000"/>
              </a:lnSpc>
              <a:spcBef>
                <a:spcPts val="1000"/>
              </a:spcBef>
              <a:spcAft>
                <a:spcPts val="0"/>
              </a:spcAft>
              <a:buClr>
                <a:schemeClr val="accent6"/>
              </a:buClr>
              <a:buSzPct val="100000"/>
              <a:buFont typeface="Noto Sans Symbols"/>
              <a:buChar char="🞛"/>
            </a:pPr>
            <a:r>
              <a:rPr lang="en-US" sz="2400" dirty="0">
                <a:solidFill>
                  <a:srgbClr val="1E4E79"/>
                </a:solidFill>
                <a:latin typeface="Twentieth Century"/>
                <a:ea typeface="Twentieth Century"/>
                <a:cs typeface="Twentieth Century"/>
                <a:sym typeface="Twentieth Century"/>
              </a:rPr>
              <a:t>In order to volunteer or participate in any field trip (if  MDCPS allows), you must have a </a:t>
            </a:r>
            <a:r>
              <a:rPr lang="en-US" sz="2400" b="1" dirty="0">
                <a:solidFill>
                  <a:srgbClr val="1E4E79"/>
                </a:solidFill>
                <a:latin typeface="Twentieth Century"/>
                <a:ea typeface="Twentieth Century"/>
                <a:cs typeface="Twentieth Century"/>
                <a:sym typeface="Twentieth Century"/>
              </a:rPr>
              <a:t>current</a:t>
            </a:r>
            <a:r>
              <a:rPr lang="en-US" sz="2400" dirty="0">
                <a:solidFill>
                  <a:srgbClr val="1E4E79"/>
                </a:solidFill>
                <a:latin typeface="Twentieth Century"/>
                <a:ea typeface="Twentieth Century"/>
                <a:cs typeface="Twentieth Century"/>
                <a:sym typeface="Twentieth Century"/>
              </a:rPr>
              <a:t>, approved MDCPS volunteer number, and wear the fifth grade t-shirt on the field trip/classroom events </a:t>
            </a:r>
            <a:endParaRPr sz="2400" dirty="0">
              <a:solidFill>
                <a:srgbClr val="1E4E79"/>
              </a:solidFill>
              <a:latin typeface="Twentieth Century"/>
              <a:ea typeface="Twentieth Century"/>
              <a:cs typeface="Twentieth Century"/>
              <a:sym typeface="Twentieth Century"/>
            </a:endParaRPr>
          </a:p>
          <a:p>
            <a:pPr marL="228600" lvl="0" indent="-228600" algn="just" rtl="0">
              <a:lnSpc>
                <a:spcPct val="90000"/>
              </a:lnSpc>
              <a:spcBef>
                <a:spcPts val="1000"/>
              </a:spcBef>
              <a:spcAft>
                <a:spcPts val="0"/>
              </a:spcAft>
              <a:buClr>
                <a:schemeClr val="accent6"/>
              </a:buClr>
              <a:buSzPct val="100000"/>
              <a:buFont typeface="Noto Sans Symbols"/>
              <a:buChar char="🞛"/>
            </a:pPr>
            <a:r>
              <a:rPr lang="en-US" sz="2400" dirty="0">
                <a:solidFill>
                  <a:srgbClr val="1E4E79"/>
                </a:solidFill>
                <a:latin typeface="Twentieth Century"/>
                <a:ea typeface="Twentieth Century"/>
                <a:cs typeface="Twentieth Century"/>
                <a:sym typeface="Twentieth Century"/>
              </a:rPr>
              <a:t>Visitors/volunteers must bring their ID and sign in at the office prior to any visitations. Also, volunteers must wear the fifth grade t-shirt when on school campus</a:t>
            </a:r>
            <a:endParaRPr sz="2400" dirty="0">
              <a:solidFill>
                <a:srgbClr val="1E4E79"/>
              </a:solidFill>
              <a:latin typeface="Twentieth Century"/>
              <a:ea typeface="Twentieth Century"/>
              <a:cs typeface="Twentieth Century"/>
              <a:sym typeface="Twentieth Century"/>
            </a:endParaRPr>
          </a:p>
          <a:p>
            <a:pPr marL="228600" lvl="0" indent="-228600" algn="just" rtl="0">
              <a:lnSpc>
                <a:spcPct val="90000"/>
              </a:lnSpc>
              <a:spcBef>
                <a:spcPts val="1000"/>
              </a:spcBef>
              <a:spcAft>
                <a:spcPts val="0"/>
              </a:spcAft>
              <a:buClr>
                <a:schemeClr val="accent6"/>
              </a:buClr>
              <a:buSzPct val="100000"/>
              <a:buFont typeface="Noto Sans Symbols"/>
              <a:buChar char="🞛"/>
            </a:pPr>
            <a:r>
              <a:rPr lang="en-US" sz="2400" dirty="0">
                <a:solidFill>
                  <a:srgbClr val="1E4E79"/>
                </a:solidFill>
                <a:latin typeface="Twentieth Century"/>
                <a:ea typeface="Twentieth Century"/>
                <a:cs typeface="Twentieth Century"/>
                <a:sym typeface="Twentieth Century"/>
              </a:rPr>
              <a:t>You can obtain your volunteer number by registering on the district’s website through the parent portal (</a:t>
            </a:r>
            <a:r>
              <a:rPr lang="en-US" sz="2400" dirty="0">
                <a:solidFill>
                  <a:schemeClr val="accent6"/>
                </a:solidFill>
                <a:latin typeface="Twentieth Century"/>
                <a:ea typeface="Twentieth Century"/>
                <a:cs typeface="Twentieth Century"/>
                <a:sym typeface="Twentieth Century"/>
              </a:rPr>
              <a:t>www.dadeschools.net</a:t>
            </a:r>
            <a:r>
              <a:rPr lang="en-US" sz="2400" dirty="0">
                <a:solidFill>
                  <a:srgbClr val="1E4E79"/>
                </a:solidFill>
                <a:latin typeface="Twentieth Century"/>
                <a:ea typeface="Twentieth Century"/>
                <a:cs typeface="Twentieth Century"/>
                <a:sym typeface="Twentieth Century"/>
              </a:rPr>
              <a:t>) with your parent pin. You must </a:t>
            </a:r>
            <a:r>
              <a:rPr lang="en-US" sz="2400" b="1" u="sng" dirty="0">
                <a:solidFill>
                  <a:srgbClr val="1E4E79"/>
                </a:solidFill>
                <a:latin typeface="Twentieth Century"/>
                <a:ea typeface="Twentieth Century"/>
                <a:cs typeface="Twentieth Century"/>
                <a:sym typeface="Twentieth Century"/>
              </a:rPr>
              <a:t>apply every year</a:t>
            </a:r>
            <a:endParaRPr dirty="0"/>
          </a:p>
          <a:p>
            <a:pPr marL="228600" lvl="0" indent="-87629" algn="l" rtl="0">
              <a:lnSpc>
                <a:spcPct val="90000"/>
              </a:lnSpc>
              <a:spcBef>
                <a:spcPts val="1000"/>
              </a:spcBef>
              <a:spcAft>
                <a:spcPts val="0"/>
              </a:spcAft>
              <a:buClr>
                <a:schemeClr val="accent6"/>
              </a:buClr>
              <a:buSzPct val="100000"/>
              <a:buFont typeface="Noto Sans Symbols"/>
              <a:buNone/>
            </a:pPr>
            <a:endParaRPr sz="2400" b="1" dirty="0">
              <a:solidFill>
                <a:srgbClr val="1E4E79"/>
              </a:solidFill>
              <a:latin typeface="Twentieth Century"/>
              <a:ea typeface="Twentieth Century"/>
              <a:cs typeface="Twentieth Century"/>
              <a:sym typeface="Twentieth Century"/>
            </a:endParaRPr>
          </a:p>
          <a:p>
            <a:pPr marL="1600200" lvl="3" indent="-146367" algn="l" rtl="0">
              <a:lnSpc>
                <a:spcPct val="90000"/>
              </a:lnSpc>
              <a:spcBef>
                <a:spcPts val="500"/>
              </a:spcBef>
              <a:spcAft>
                <a:spcPts val="0"/>
              </a:spcAft>
              <a:buClr>
                <a:schemeClr val="accent6"/>
              </a:buClr>
              <a:buSzPct val="100000"/>
              <a:buFont typeface="Noto Sans Symbols"/>
              <a:buNone/>
            </a:pPr>
            <a:endParaRPr sz="1400" b="1" dirty="0">
              <a:solidFill>
                <a:srgbClr val="1E4E79"/>
              </a:solidFill>
              <a:latin typeface="Twentieth Century"/>
              <a:ea typeface="Twentieth Century"/>
              <a:cs typeface="Twentieth Century"/>
              <a:sym typeface="Twentieth Century"/>
            </a:endParaRPr>
          </a:p>
        </p:txBody>
      </p:sp>
      <p:grpSp>
        <p:nvGrpSpPr>
          <p:cNvPr id="157" name="Google Shape;157;p16"/>
          <p:cNvGrpSpPr/>
          <p:nvPr/>
        </p:nvGrpSpPr>
        <p:grpSpPr>
          <a:xfrm>
            <a:off x="9089204" y="-8713"/>
            <a:ext cx="3553344" cy="6880568"/>
            <a:chOff x="9055676" y="0"/>
            <a:chExt cx="3553344" cy="6880568"/>
          </a:xfrm>
        </p:grpSpPr>
        <p:grpSp>
          <p:nvGrpSpPr>
            <p:cNvPr id="158" name="Google Shape;158;p16"/>
            <p:cNvGrpSpPr/>
            <p:nvPr/>
          </p:nvGrpSpPr>
          <p:grpSpPr>
            <a:xfrm>
              <a:off x="9055676" y="0"/>
              <a:ext cx="3121780" cy="6880568"/>
              <a:chOff x="9055676" y="0"/>
              <a:chExt cx="3121780" cy="6880568"/>
            </a:xfrm>
          </p:grpSpPr>
          <p:sp>
            <p:nvSpPr>
              <p:cNvPr id="159" name="Google Shape;159;p16"/>
              <p:cNvSpPr/>
              <p:nvPr/>
            </p:nvSpPr>
            <p:spPr>
              <a:xfrm>
                <a:off x="9207388" y="22568"/>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wald"/>
                  <a:ea typeface="Oswald"/>
                  <a:cs typeface="Oswald"/>
                  <a:sym typeface="Oswald"/>
                </a:endParaRPr>
              </a:p>
            </p:txBody>
          </p:sp>
          <p:sp>
            <p:nvSpPr>
              <p:cNvPr id="160" name="Google Shape;160;p16"/>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wald"/>
                  <a:ea typeface="Oswald"/>
                  <a:cs typeface="Oswald"/>
                  <a:sym typeface="Oswald"/>
                </a:endParaRPr>
              </a:p>
            </p:txBody>
          </p:sp>
          <p:sp>
            <p:nvSpPr>
              <p:cNvPr id="161" name="Google Shape;161;p16"/>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wald"/>
                  <a:ea typeface="Oswald"/>
                  <a:cs typeface="Oswald"/>
                  <a:sym typeface="Oswald"/>
                </a:endParaRPr>
              </a:p>
            </p:txBody>
          </p:sp>
          <p:sp>
            <p:nvSpPr>
              <p:cNvPr id="162" name="Google Shape;162;p16"/>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wald"/>
                  <a:ea typeface="Oswald"/>
                  <a:cs typeface="Oswald"/>
                  <a:sym typeface="Oswald"/>
                </a:endParaRPr>
              </a:p>
            </p:txBody>
          </p:sp>
          <p:sp>
            <p:nvSpPr>
              <p:cNvPr id="163" name="Google Shape;163;p16"/>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wald"/>
                  <a:ea typeface="Oswald"/>
                  <a:cs typeface="Oswald"/>
                  <a:sym typeface="Oswald"/>
                </a:endParaRPr>
              </a:p>
            </p:txBody>
          </p:sp>
        </p:grpSp>
        <p:pic>
          <p:nvPicPr>
            <p:cNvPr id="164" name="Google Shape;164;p16" descr="Microscope"/>
            <p:cNvPicPr preferRelativeResize="0"/>
            <p:nvPr/>
          </p:nvPicPr>
          <p:blipFill rotWithShape="1">
            <a:blip r:embed="rId3">
              <a:alphaModFix/>
            </a:blip>
            <a:srcRect/>
            <a:stretch/>
          </p:blipFill>
          <p:spPr>
            <a:xfrm flipH="1">
              <a:off x="9105514" y="3401253"/>
              <a:ext cx="3503506" cy="3479315"/>
            </a:xfrm>
            <a:prstGeom prst="rect">
              <a:avLst/>
            </a:prstGeom>
            <a:noFill/>
            <a:ln>
              <a:noFill/>
            </a:ln>
          </p:spPr>
        </p:pic>
      </p:grpSp>
      <p:sp>
        <p:nvSpPr>
          <p:cNvPr id="165" name="Google Shape;165;p16"/>
          <p:cNvSpPr txBox="1"/>
          <p:nvPr/>
        </p:nvSpPr>
        <p:spPr>
          <a:xfrm>
            <a:off x="9135354" y="847932"/>
            <a:ext cx="3214914" cy="2564805"/>
          </a:xfrm>
          <a:prstGeom prst="rect">
            <a:avLst/>
          </a:prstGeom>
          <a:noFill/>
          <a:ln>
            <a:noFill/>
          </a:ln>
        </p:spPr>
        <p:txBody>
          <a:bodyPr spcFirstLastPara="1" wrap="square" lIns="91425" tIns="45700" rIns="91425" bIns="45700" anchor="t" anchorCtr="0">
            <a:spAutoFit/>
          </a:bodyPr>
          <a:lstStyle/>
          <a:p>
            <a:pPr marL="457200" marR="0" lvl="1" indent="0" algn="l" rtl="0">
              <a:lnSpc>
                <a:spcPct val="90000"/>
              </a:lnSpc>
              <a:spcBef>
                <a:spcPts val="0"/>
              </a:spcBef>
              <a:spcAft>
                <a:spcPts val="0"/>
              </a:spcAft>
              <a:buNone/>
            </a:pPr>
            <a:r>
              <a:rPr lang="en-US" sz="3200" b="0" i="0" u="none" strike="noStrike" cap="none">
                <a:solidFill>
                  <a:schemeClr val="accent6"/>
                </a:solidFill>
                <a:latin typeface="Arial"/>
                <a:ea typeface="Arial"/>
                <a:cs typeface="Arial"/>
                <a:sym typeface="Arial"/>
              </a:rPr>
              <a:t>PTA Message</a:t>
            </a:r>
            <a:endParaRPr/>
          </a:p>
          <a:p>
            <a:pPr marL="457200" marR="0" lvl="1" indent="0" algn="l" rtl="0">
              <a:lnSpc>
                <a:spcPct val="90000"/>
              </a:lnSpc>
              <a:spcBef>
                <a:spcPts val="500"/>
              </a:spcBef>
              <a:spcAft>
                <a:spcPts val="0"/>
              </a:spcAft>
              <a:buNone/>
            </a:pPr>
            <a:endParaRPr sz="1800" b="0" i="0" u="none" strike="noStrike" cap="none">
              <a:solidFill>
                <a:schemeClr val="lt1"/>
              </a:solidFill>
              <a:latin typeface="Gill Sans"/>
              <a:ea typeface="Gill Sans"/>
              <a:cs typeface="Gill Sans"/>
              <a:sym typeface="Gill Sans"/>
            </a:endParaRPr>
          </a:p>
          <a:p>
            <a:pPr marL="457200" marR="0" lvl="1" indent="0" algn="l" rtl="0">
              <a:lnSpc>
                <a:spcPct val="90000"/>
              </a:lnSpc>
              <a:spcBef>
                <a:spcPts val="500"/>
              </a:spcBef>
              <a:spcAft>
                <a:spcPts val="0"/>
              </a:spcAft>
              <a:buNone/>
            </a:pPr>
            <a:r>
              <a:rPr lang="en-US" sz="1800" b="0" i="0" u="none" strike="noStrike" cap="none">
                <a:solidFill>
                  <a:schemeClr val="lt1"/>
                </a:solidFill>
                <a:latin typeface="Gill Sans"/>
                <a:ea typeface="Gill Sans"/>
                <a:cs typeface="Gill Sans"/>
                <a:sym typeface="Gill Sans"/>
              </a:rPr>
              <a:t>Follow on   </a:t>
            </a:r>
            <a:endParaRPr/>
          </a:p>
          <a:p>
            <a:pPr marL="742950" marR="0" lvl="1" indent="-285750" algn="l" rtl="0">
              <a:lnSpc>
                <a:spcPct val="90000"/>
              </a:lnSpc>
              <a:spcBef>
                <a:spcPts val="500"/>
              </a:spcBef>
              <a:spcAft>
                <a:spcPts val="0"/>
              </a:spcAft>
              <a:buClr>
                <a:schemeClr val="lt1"/>
              </a:buClr>
              <a:buSzPts val="1800"/>
              <a:buFont typeface="Arial"/>
              <a:buChar char="•"/>
            </a:pPr>
            <a:r>
              <a:rPr lang="en-US" sz="1800" b="0" i="0" u="sng" strike="noStrike" cap="none">
                <a:solidFill>
                  <a:schemeClr val="lt1"/>
                </a:solidFill>
                <a:latin typeface="Gill Sans"/>
                <a:ea typeface="Gill Sans"/>
                <a:cs typeface="Gill Sans"/>
                <a:sym typeface="Gill Sans"/>
              </a:rPr>
              <a:t>Instagram </a:t>
            </a:r>
            <a:r>
              <a:rPr lang="en-US" sz="1800" b="0" i="0" u="none" strike="noStrike" cap="none">
                <a:solidFill>
                  <a:schemeClr val="lt1"/>
                </a:solidFill>
                <a:latin typeface="Gill Sans"/>
                <a:ea typeface="Gill Sans"/>
                <a:cs typeface="Gill Sans"/>
                <a:sym typeface="Gill Sans"/>
              </a:rPr>
              <a:t>(@glp_pta) </a:t>
            </a:r>
            <a:endParaRPr/>
          </a:p>
          <a:p>
            <a:pPr marL="742950" marR="0" lvl="1" indent="-285750" algn="l" rtl="0">
              <a:lnSpc>
                <a:spcPct val="90000"/>
              </a:lnSpc>
              <a:spcBef>
                <a:spcPts val="500"/>
              </a:spcBef>
              <a:spcAft>
                <a:spcPts val="0"/>
              </a:spcAft>
              <a:buClr>
                <a:schemeClr val="lt1"/>
              </a:buClr>
              <a:buSzPts val="1800"/>
              <a:buFont typeface="Arial"/>
              <a:buChar char="•"/>
            </a:pPr>
            <a:r>
              <a:rPr lang="en-US" sz="1800" b="0" i="0" u="sng" strike="noStrike" cap="none">
                <a:solidFill>
                  <a:schemeClr val="lt1"/>
                </a:solidFill>
                <a:latin typeface="Gill Sans"/>
                <a:ea typeface="Gill Sans"/>
                <a:cs typeface="Gill Sans"/>
                <a:sym typeface="Gill Sans"/>
              </a:rPr>
              <a:t>Facebook </a:t>
            </a:r>
            <a:r>
              <a:rPr lang="en-US" sz="1800" b="0" i="0" u="none" strike="noStrike" cap="none">
                <a:solidFill>
                  <a:schemeClr val="lt1"/>
                </a:solidFill>
                <a:latin typeface="Gill Sans"/>
                <a:ea typeface="Gill Sans"/>
                <a:cs typeface="Gill Sans"/>
                <a:sym typeface="Gill Sans"/>
              </a:rPr>
              <a:t>(Dr. Gilbert L Porter Elementary School PTA)</a:t>
            </a:r>
            <a:endParaRPr/>
          </a:p>
          <a:p>
            <a:pPr marL="0" marR="0" lvl="0" indent="0" algn="l" rtl="0">
              <a:spcBef>
                <a:spcPts val="0"/>
              </a:spcBef>
              <a:spcAft>
                <a:spcPts val="0"/>
              </a:spcAft>
              <a:buNone/>
            </a:pPr>
            <a:endParaRPr sz="1800" b="1">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398820" y="133805"/>
            <a:ext cx="8378529" cy="7089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000"/>
              <a:buFont typeface="Rockwell"/>
              <a:buNone/>
            </a:pPr>
            <a:r>
              <a:rPr lang="en-US" sz="4000">
                <a:solidFill>
                  <a:srgbClr val="1E4E79"/>
                </a:solidFill>
                <a:latin typeface="Rockwell"/>
                <a:ea typeface="Rockwell"/>
                <a:cs typeface="Rockwell"/>
                <a:sym typeface="Rockwell"/>
              </a:rPr>
              <a:t>Absences </a:t>
            </a:r>
            <a:endParaRPr/>
          </a:p>
        </p:txBody>
      </p:sp>
      <p:sp>
        <p:nvSpPr>
          <p:cNvPr id="172" name="Google Shape;172;p17"/>
          <p:cNvSpPr txBox="1">
            <a:spLocks noGrp="1"/>
          </p:cNvSpPr>
          <p:nvPr>
            <p:ph type="body" idx="1"/>
          </p:nvPr>
        </p:nvSpPr>
        <p:spPr>
          <a:xfrm>
            <a:off x="276355" y="842770"/>
            <a:ext cx="8621852" cy="601523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Students are required to be in class by 8:35 AM for attendance</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Students arriving after 8:35 AM will be marked tardy</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Students must be in school a minimum of two hours to be marked PRESENT</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Please try to schedule doctors' appointments after school hours</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Every absence must be followed by a written note from home on the day that the student returns to school </a:t>
            </a:r>
            <a:endParaRPr sz="2000" dirty="0">
              <a:solidFill>
                <a:srgbClr val="1F3864"/>
              </a:solidFill>
              <a:latin typeface="Twentieth Century"/>
              <a:ea typeface="Twentieth Century"/>
              <a:cs typeface="Twentieth Century"/>
              <a:sym typeface="Twentieth Century"/>
            </a:endParaRPr>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The note must include the following information:</a:t>
            </a:r>
            <a:endParaRPr dirty="0"/>
          </a:p>
          <a:p>
            <a:pPr marL="0" lvl="0" indent="0" algn="just" rtl="0">
              <a:lnSpc>
                <a:spcPct val="90000"/>
              </a:lnSpc>
              <a:spcBef>
                <a:spcPts val="1000"/>
              </a:spcBef>
              <a:spcAft>
                <a:spcPts val="0"/>
              </a:spcAft>
              <a:buClr>
                <a:schemeClr val="accent6"/>
              </a:buClr>
              <a:buSzPts val="2000"/>
              <a:buNone/>
            </a:pPr>
            <a:r>
              <a:rPr lang="en-US" sz="2000" dirty="0">
                <a:solidFill>
                  <a:srgbClr val="1F3864"/>
                </a:solidFill>
                <a:latin typeface="Twentieth Century"/>
                <a:ea typeface="Twentieth Century"/>
                <a:cs typeface="Twentieth Century"/>
                <a:sym typeface="Twentieth Century"/>
              </a:rPr>
              <a:t>		</a:t>
            </a:r>
            <a:r>
              <a:rPr lang="en-US" sz="1600" b="1" dirty="0">
                <a:solidFill>
                  <a:srgbClr val="1F3864"/>
                </a:solidFill>
                <a:latin typeface="Twentieth Century"/>
                <a:ea typeface="Twentieth Century"/>
                <a:cs typeface="Twentieth Century"/>
                <a:sym typeface="Twentieth Century"/>
              </a:rPr>
              <a:t>Student’s name and ID#    Date(s) of absence</a:t>
            </a:r>
            <a:endParaRPr dirty="0"/>
          </a:p>
          <a:p>
            <a:pPr marL="0" lvl="0" indent="0" algn="just" rtl="0">
              <a:lnSpc>
                <a:spcPct val="90000"/>
              </a:lnSpc>
              <a:spcBef>
                <a:spcPts val="1000"/>
              </a:spcBef>
              <a:spcAft>
                <a:spcPts val="0"/>
              </a:spcAft>
              <a:buClr>
                <a:schemeClr val="accent6"/>
              </a:buClr>
              <a:buSzPts val="1600"/>
              <a:buNone/>
            </a:pPr>
            <a:r>
              <a:rPr lang="en-US" sz="1600" b="1" dirty="0">
                <a:solidFill>
                  <a:srgbClr val="1F3864"/>
                </a:solidFill>
                <a:latin typeface="Twentieth Century"/>
                <a:ea typeface="Twentieth Century"/>
                <a:cs typeface="Twentieth Century"/>
                <a:sym typeface="Twentieth Century"/>
              </a:rPr>
              <a:t>		Reason for absence           Parent’s signature</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After five consecutive absences, you need to bring in a doctor’s note</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After 10 absences the student will be at risk of being retained due to excessive absences</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ea typeface="Twentieth Century"/>
                <a:cs typeface="Twentieth Century"/>
                <a:sym typeface="Twentieth Century"/>
              </a:rPr>
              <a:t>Parent have ONLY three days from the return date to turn in absentee notes (they will not be accepted after that)</a:t>
            </a:r>
          </a:p>
          <a:p>
            <a:pPr marL="228600" lvl="0" indent="-228600" algn="just" rtl="0">
              <a:lnSpc>
                <a:spcPct val="90000"/>
              </a:lnSpc>
              <a:spcBef>
                <a:spcPts val="1000"/>
              </a:spcBef>
              <a:spcAft>
                <a:spcPts val="0"/>
              </a:spcAft>
              <a:buClr>
                <a:schemeClr val="accent6"/>
              </a:buClr>
              <a:buSzPts val="2000"/>
              <a:buFont typeface="Noto Sans Symbols"/>
              <a:buChar char="⮊"/>
            </a:pPr>
            <a:r>
              <a:rPr lang="en-US" sz="2000" dirty="0">
                <a:solidFill>
                  <a:srgbClr val="1F3864"/>
                </a:solidFill>
                <a:latin typeface="Twentieth Century"/>
                <a:sym typeface="Twentieth Century"/>
              </a:rPr>
              <a:t>Notes can be submitted through email to </a:t>
            </a:r>
            <a:r>
              <a:rPr lang="en-US" sz="2000" dirty="0">
                <a:solidFill>
                  <a:srgbClr val="1F3864"/>
                </a:solidFill>
                <a:latin typeface="Twentieth Century"/>
                <a:sym typeface="Twentieth Century"/>
                <a:hlinkClick r:id="rId3"/>
              </a:rPr>
              <a:t>4511attendance@dadeschools.net</a:t>
            </a:r>
            <a:r>
              <a:rPr lang="en-US" sz="2000" dirty="0">
                <a:solidFill>
                  <a:srgbClr val="1F3864"/>
                </a:solidFill>
                <a:latin typeface="Twentieth Century"/>
                <a:sym typeface="Twentieth Century"/>
              </a:rPr>
              <a:t> </a:t>
            </a:r>
            <a:endParaRPr dirty="0"/>
          </a:p>
          <a:p>
            <a:pPr marL="228600" lvl="0" indent="-228600" algn="just" rtl="0">
              <a:lnSpc>
                <a:spcPct val="90000"/>
              </a:lnSpc>
              <a:spcBef>
                <a:spcPts val="1000"/>
              </a:spcBef>
              <a:spcAft>
                <a:spcPts val="0"/>
              </a:spcAft>
              <a:buClr>
                <a:schemeClr val="accent6"/>
              </a:buClr>
              <a:buSzPts val="2000"/>
              <a:buFont typeface="Noto Sans Symbols"/>
              <a:buChar char="⮊"/>
            </a:pPr>
            <a:r>
              <a:rPr lang="en-US" sz="2000" b="1" dirty="0">
                <a:solidFill>
                  <a:srgbClr val="1F3864"/>
                </a:solidFill>
                <a:latin typeface="Twentieth Century"/>
                <a:ea typeface="Twentieth Century"/>
                <a:cs typeface="Twentieth Century"/>
                <a:sym typeface="Twentieth Century"/>
              </a:rPr>
              <a:t>ONLY when there is an excuse absence can a student make up work</a:t>
            </a:r>
            <a:endParaRPr dirty="0"/>
          </a:p>
        </p:txBody>
      </p:sp>
      <p:grpSp>
        <p:nvGrpSpPr>
          <p:cNvPr id="173" name="Google Shape;173;p17"/>
          <p:cNvGrpSpPr/>
          <p:nvPr/>
        </p:nvGrpSpPr>
        <p:grpSpPr>
          <a:xfrm>
            <a:off x="8899813" y="0"/>
            <a:ext cx="3884322" cy="6858000"/>
            <a:chOff x="8899813" y="0"/>
            <a:chExt cx="3884322" cy="6858000"/>
          </a:xfrm>
        </p:grpSpPr>
        <p:grpSp>
          <p:nvGrpSpPr>
            <p:cNvPr id="174" name="Google Shape;174;p17"/>
            <p:cNvGrpSpPr/>
            <p:nvPr/>
          </p:nvGrpSpPr>
          <p:grpSpPr>
            <a:xfrm>
              <a:off x="9055676" y="0"/>
              <a:ext cx="3136324" cy="6858000"/>
              <a:chOff x="9055676" y="0"/>
              <a:chExt cx="3136324" cy="6858000"/>
            </a:xfrm>
          </p:grpSpPr>
          <p:sp>
            <p:nvSpPr>
              <p:cNvPr id="175" name="Google Shape;175;p17"/>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7"/>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7"/>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7"/>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7"/>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80" name="Google Shape;180;p17" descr="Beaker"/>
            <p:cNvPicPr preferRelativeResize="0"/>
            <p:nvPr/>
          </p:nvPicPr>
          <p:blipFill rotWithShape="1">
            <a:blip r:embed="rId4">
              <a:alphaModFix/>
            </a:blip>
            <a:srcRect/>
            <a:stretch/>
          </p:blipFill>
          <p:spPr>
            <a:xfrm>
              <a:off x="8899813" y="2973678"/>
              <a:ext cx="3884322" cy="388432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8"/>
          <p:cNvSpPr txBox="1">
            <a:spLocks noGrp="1"/>
          </p:cNvSpPr>
          <p:nvPr>
            <p:ph type="title"/>
          </p:nvPr>
        </p:nvSpPr>
        <p:spPr>
          <a:xfrm>
            <a:off x="521284" y="365125"/>
            <a:ext cx="8378529" cy="10272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Home Learning</a:t>
            </a:r>
            <a:endParaRPr/>
          </a:p>
        </p:txBody>
      </p:sp>
      <p:sp>
        <p:nvSpPr>
          <p:cNvPr id="187" name="Google Shape;187;p18"/>
          <p:cNvSpPr txBox="1"/>
          <p:nvPr/>
        </p:nvSpPr>
        <p:spPr>
          <a:xfrm>
            <a:off x="460532" y="1392381"/>
            <a:ext cx="8082391" cy="4753585"/>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80000"/>
              </a:lnSpc>
              <a:spcBef>
                <a:spcPts val="0"/>
              </a:spcBef>
              <a:spcAft>
                <a:spcPts val="0"/>
              </a:spcAft>
              <a:buClr>
                <a:schemeClr val="accent6"/>
              </a:buClr>
              <a:buSzPts val="2880"/>
              <a:buFont typeface="Noto Sans Symbols"/>
              <a:buChar char="▪"/>
            </a:pPr>
            <a:r>
              <a:rPr lang="en-US" sz="2400" dirty="0">
                <a:solidFill>
                  <a:srgbClr val="1F3864"/>
                </a:solidFill>
                <a:latin typeface="Twentieth Century"/>
                <a:ea typeface="Twentieth Century"/>
                <a:cs typeface="Twentieth Century"/>
                <a:sym typeface="Twentieth Century"/>
              </a:rPr>
              <a:t>The purpose of Home Learning is to reinforce concepts already taught in the classroom.</a:t>
            </a:r>
            <a:endParaRPr dirty="0"/>
          </a:p>
          <a:p>
            <a:pPr marL="228600" marR="0" lvl="0" indent="-228600" algn="just" rtl="0">
              <a:lnSpc>
                <a:spcPct val="80000"/>
              </a:lnSpc>
              <a:spcBef>
                <a:spcPts val="1000"/>
              </a:spcBef>
              <a:spcAft>
                <a:spcPts val="0"/>
              </a:spcAft>
              <a:buClr>
                <a:schemeClr val="accent6"/>
              </a:buClr>
              <a:buSzPts val="2880"/>
              <a:buFont typeface="Noto Sans Symbols"/>
              <a:buChar char="▪"/>
            </a:pPr>
            <a:r>
              <a:rPr lang="en-US" sz="2400" dirty="0">
                <a:solidFill>
                  <a:srgbClr val="1F3864"/>
                </a:solidFill>
                <a:latin typeface="Twentieth Century"/>
                <a:ea typeface="Twentieth Century"/>
                <a:cs typeface="Twentieth Century"/>
                <a:sym typeface="Twentieth Century"/>
              </a:rPr>
              <a:t>Home learning folder and/or agenda will be used to organize papers being sent home and assignments. Please check daily.</a:t>
            </a:r>
            <a:endParaRPr dirty="0"/>
          </a:p>
          <a:p>
            <a:pPr marL="228600" marR="0" lvl="0" indent="-228600" algn="just" rtl="0">
              <a:lnSpc>
                <a:spcPct val="80000"/>
              </a:lnSpc>
              <a:spcBef>
                <a:spcPts val="1000"/>
              </a:spcBef>
              <a:spcAft>
                <a:spcPts val="0"/>
              </a:spcAft>
              <a:buClr>
                <a:schemeClr val="accent6"/>
              </a:buClr>
              <a:buSzPts val="2880"/>
              <a:buFont typeface="Noto Sans Symbols"/>
              <a:buChar char="▪"/>
            </a:pPr>
            <a:r>
              <a:rPr lang="en-US" sz="2400" dirty="0">
                <a:solidFill>
                  <a:srgbClr val="1F3864"/>
                </a:solidFill>
                <a:latin typeface="Twentieth Century"/>
                <a:ea typeface="Twentieth Century"/>
                <a:cs typeface="Twentieth Century"/>
                <a:sym typeface="Twentieth Century"/>
              </a:rPr>
              <a:t>Any papers sent home to be signed are considered homework and should be returned the next day.</a:t>
            </a:r>
            <a:endParaRPr dirty="0"/>
          </a:p>
          <a:p>
            <a:pPr marL="228600" marR="0" lvl="0" indent="-228600" algn="just" rtl="0">
              <a:lnSpc>
                <a:spcPct val="80000"/>
              </a:lnSpc>
              <a:spcBef>
                <a:spcPts val="1000"/>
              </a:spcBef>
              <a:spcAft>
                <a:spcPts val="0"/>
              </a:spcAft>
              <a:buClr>
                <a:schemeClr val="accent6"/>
              </a:buClr>
              <a:buSzPts val="2880"/>
              <a:buFont typeface="Noto Sans Symbols"/>
              <a:buChar char="▪"/>
            </a:pPr>
            <a:r>
              <a:rPr lang="en-US" sz="2400" dirty="0">
                <a:solidFill>
                  <a:srgbClr val="1F3864"/>
                </a:solidFill>
                <a:latin typeface="Twentieth Century"/>
                <a:ea typeface="Twentieth Century"/>
                <a:cs typeface="Twentieth Century"/>
                <a:sym typeface="Twentieth Century"/>
              </a:rPr>
              <a:t>In fifth grade –at least an hour of home learning each night, plus the required 45 minutes (per week) of i-Ready time &amp; IXL.</a:t>
            </a:r>
            <a:endParaRPr dirty="0"/>
          </a:p>
          <a:p>
            <a:pPr marL="228600" marR="0" lvl="0" indent="-228600" algn="just" rtl="0">
              <a:lnSpc>
                <a:spcPct val="80000"/>
              </a:lnSpc>
              <a:spcBef>
                <a:spcPts val="1000"/>
              </a:spcBef>
              <a:spcAft>
                <a:spcPts val="0"/>
              </a:spcAft>
              <a:buClr>
                <a:schemeClr val="accent6"/>
              </a:buClr>
              <a:buSzPts val="2880"/>
              <a:buFont typeface="Noto Sans Symbols"/>
              <a:buChar char="▪"/>
            </a:pPr>
            <a:r>
              <a:rPr lang="en-US" sz="2400" dirty="0">
                <a:solidFill>
                  <a:srgbClr val="1F3864"/>
                </a:solidFill>
                <a:latin typeface="Twentieth Century"/>
                <a:ea typeface="Twentieth Century"/>
                <a:cs typeface="Twentieth Century"/>
                <a:sym typeface="Twentieth Century"/>
              </a:rPr>
              <a:t>Please check  your child’s assignments for accuracy and completeness.</a:t>
            </a:r>
            <a:endParaRPr dirty="0"/>
          </a:p>
          <a:p>
            <a:pPr marL="228600" marR="0" lvl="0" indent="-228600" algn="just" rtl="0">
              <a:lnSpc>
                <a:spcPct val="80000"/>
              </a:lnSpc>
              <a:spcBef>
                <a:spcPts val="1000"/>
              </a:spcBef>
              <a:spcAft>
                <a:spcPts val="0"/>
              </a:spcAft>
              <a:buClr>
                <a:schemeClr val="accent6"/>
              </a:buClr>
              <a:buSzPts val="2880"/>
              <a:buFont typeface="Noto Sans Symbols"/>
              <a:buChar char="▪"/>
            </a:pPr>
            <a:r>
              <a:rPr lang="en-US" sz="2400" b="1" dirty="0">
                <a:solidFill>
                  <a:srgbClr val="C55A11"/>
                </a:solidFill>
                <a:latin typeface="Twentieth Century"/>
                <a:ea typeface="Twentieth Century"/>
                <a:cs typeface="Twentieth Century"/>
                <a:sym typeface="Twentieth Century"/>
              </a:rPr>
              <a:t>Sign the home learning agenda every night ACKNOWLEDGING they have completed it with fidelity and remember to follow your child's teacher's procedures.  </a:t>
            </a:r>
            <a:endParaRPr sz="2400" dirty="0">
              <a:solidFill>
                <a:srgbClr val="C55A11"/>
              </a:solidFill>
              <a:latin typeface="Twentieth Century"/>
              <a:ea typeface="Twentieth Century"/>
              <a:cs typeface="Twentieth Century"/>
              <a:sym typeface="Twentieth Century"/>
            </a:endParaRPr>
          </a:p>
        </p:txBody>
      </p:sp>
      <p:grpSp>
        <p:nvGrpSpPr>
          <p:cNvPr id="188" name="Google Shape;188;p18"/>
          <p:cNvGrpSpPr/>
          <p:nvPr/>
        </p:nvGrpSpPr>
        <p:grpSpPr>
          <a:xfrm>
            <a:off x="8734552" y="0"/>
            <a:ext cx="4266669" cy="6858000"/>
            <a:chOff x="8759536" y="0"/>
            <a:chExt cx="4266669" cy="6858000"/>
          </a:xfrm>
        </p:grpSpPr>
        <p:grpSp>
          <p:nvGrpSpPr>
            <p:cNvPr id="189" name="Google Shape;189;p18"/>
            <p:cNvGrpSpPr/>
            <p:nvPr/>
          </p:nvGrpSpPr>
          <p:grpSpPr>
            <a:xfrm>
              <a:off x="9055676" y="0"/>
              <a:ext cx="3136324" cy="6858000"/>
              <a:chOff x="9055676" y="0"/>
              <a:chExt cx="3136324" cy="6858000"/>
            </a:xfrm>
          </p:grpSpPr>
          <p:sp>
            <p:nvSpPr>
              <p:cNvPr id="190" name="Google Shape;190;p18"/>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8"/>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8"/>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8"/>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8"/>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95" name="Google Shape;195;p18" descr="Flask"/>
            <p:cNvPicPr preferRelativeResize="0"/>
            <p:nvPr/>
          </p:nvPicPr>
          <p:blipFill rotWithShape="1">
            <a:blip r:embed="rId3">
              <a:alphaModFix/>
            </a:blip>
            <a:srcRect/>
            <a:stretch/>
          </p:blipFill>
          <p:spPr>
            <a:xfrm>
              <a:off x="8759536" y="2591331"/>
              <a:ext cx="4266669" cy="426666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title"/>
          </p:nvPr>
        </p:nvSpPr>
        <p:spPr>
          <a:xfrm>
            <a:off x="521284" y="255180"/>
            <a:ext cx="8378529" cy="8075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Rockwell"/>
              <a:buNone/>
            </a:pPr>
            <a:r>
              <a:rPr lang="en-US">
                <a:solidFill>
                  <a:srgbClr val="1E4E79"/>
                </a:solidFill>
                <a:latin typeface="Rockwell"/>
                <a:ea typeface="Rockwell"/>
                <a:cs typeface="Rockwell"/>
                <a:sym typeface="Rockwell"/>
              </a:rPr>
              <a:t>Home Learning continued:</a:t>
            </a:r>
            <a:endParaRPr/>
          </a:p>
        </p:txBody>
      </p:sp>
      <p:sp>
        <p:nvSpPr>
          <p:cNvPr id="201" name="Google Shape;201;p19"/>
          <p:cNvSpPr txBox="1">
            <a:spLocks noGrp="1"/>
          </p:cNvSpPr>
          <p:nvPr>
            <p:ph type="body" idx="1"/>
          </p:nvPr>
        </p:nvSpPr>
        <p:spPr>
          <a:xfrm>
            <a:off x="521284" y="1106324"/>
            <a:ext cx="8378529"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80000"/>
              </a:lnSpc>
              <a:spcBef>
                <a:spcPts val="0"/>
              </a:spcBef>
              <a:spcAft>
                <a:spcPts val="0"/>
              </a:spcAft>
              <a:buClr>
                <a:schemeClr val="accent6"/>
              </a:buClr>
              <a:buSzPts val="2400"/>
              <a:buFont typeface="Noto Sans Symbols"/>
              <a:buChar char="✪"/>
            </a:pPr>
            <a:r>
              <a:rPr lang="en-US" sz="2400" b="1">
                <a:solidFill>
                  <a:srgbClr val="1F3864"/>
                </a:solidFill>
                <a:latin typeface="Twentieth Century"/>
                <a:ea typeface="Twentieth Century"/>
                <a:cs typeface="Twentieth Century"/>
                <a:sym typeface="Twentieth Century"/>
              </a:rPr>
              <a:t>i-Ready, &amp; IXL</a:t>
            </a:r>
            <a:r>
              <a:rPr lang="en-US" sz="2400" dirty="0">
                <a:solidFill>
                  <a:srgbClr val="1F3864"/>
                </a:solidFill>
                <a:latin typeface="Twentieth Century"/>
                <a:ea typeface="Twentieth Century"/>
                <a:cs typeface="Twentieth Century"/>
                <a:sym typeface="Twentieth Century"/>
              </a:rPr>
              <a:t>, as well as other computer assignments, will be required.</a:t>
            </a:r>
            <a:endParaRPr dirty="0"/>
          </a:p>
          <a:p>
            <a:pPr marL="228600" lvl="0" indent="-228600" algn="just" rtl="0">
              <a:lnSpc>
                <a:spcPct val="80000"/>
              </a:lnSpc>
              <a:spcBef>
                <a:spcPts val="1000"/>
              </a:spcBef>
              <a:spcAft>
                <a:spcPts val="0"/>
              </a:spcAft>
              <a:buClr>
                <a:schemeClr val="accent6"/>
              </a:buClr>
              <a:buSzPts val="2400"/>
              <a:buFont typeface="Noto Sans Symbols"/>
              <a:buChar char="✪"/>
            </a:pPr>
            <a:r>
              <a:rPr lang="en-US" sz="2400" dirty="0">
                <a:solidFill>
                  <a:srgbClr val="1F3864"/>
                </a:solidFill>
                <a:latin typeface="Twentieth Century"/>
                <a:ea typeface="Twentieth Century"/>
                <a:cs typeface="Twentieth Century"/>
                <a:sym typeface="Twentieth Century"/>
              </a:rPr>
              <a:t>Math Testing is not scheduled weekly.  Therefore, students should review their daily home learning and be ready for the end of chapter tests. Extra practice is always available on the student portal and will sometimes be assigned for a grade.</a:t>
            </a:r>
            <a:endParaRPr dirty="0"/>
          </a:p>
          <a:p>
            <a:pPr marL="228600" lvl="0" indent="-228600" algn="just" rtl="0">
              <a:lnSpc>
                <a:spcPct val="80000"/>
              </a:lnSpc>
              <a:spcBef>
                <a:spcPts val="1000"/>
              </a:spcBef>
              <a:spcAft>
                <a:spcPts val="0"/>
              </a:spcAft>
              <a:buClr>
                <a:schemeClr val="accent6"/>
              </a:buClr>
              <a:buSzPts val="2400"/>
              <a:buFont typeface="Noto Sans Symbols"/>
              <a:buChar char="✪"/>
            </a:pPr>
            <a:r>
              <a:rPr lang="en-US" sz="2400" dirty="0">
                <a:solidFill>
                  <a:srgbClr val="1F3864"/>
                </a:solidFill>
                <a:latin typeface="Twentieth Century"/>
                <a:ea typeface="Twentieth Century"/>
                <a:cs typeface="Twentieth Century"/>
                <a:sym typeface="Twentieth Century"/>
              </a:rPr>
              <a:t>TIMES TABLES MUST BE MEMORIZED in order to be successful in fifth grade math.</a:t>
            </a:r>
            <a:endParaRPr dirty="0"/>
          </a:p>
          <a:p>
            <a:pPr marL="228600" lvl="0" indent="-228600" algn="just" rtl="0">
              <a:lnSpc>
                <a:spcPct val="80000"/>
              </a:lnSpc>
              <a:spcBef>
                <a:spcPts val="1000"/>
              </a:spcBef>
              <a:spcAft>
                <a:spcPts val="0"/>
              </a:spcAft>
              <a:buClr>
                <a:schemeClr val="accent6"/>
              </a:buClr>
              <a:buSzPts val="2400"/>
              <a:buFont typeface="Noto Sans Symbols"/>
              <a:buChar char="✪"/>
            </a:pPr>
            <a:r>
              <a:rPr lang="en-US" sz="2400" dirty="0">
                <a:solidFill>
                  <a:srgbClr val="1F3864"/>
                </a:solidFill>
                <a:latin typeface="Twentieth Century"/>
                <a:ea typeface="Twentieth Century"/>
                <a:cs typeface="Twentieth Century"/>
                <a:sym typeface="Twentieth Century"/>
              </a:rPr>
              <a:t>Most science and social studies work will be taken care of in class. Projects will be assigned occasionally and work not completed in class will be sent home for completion. </a:t>
            </a:r>
            <a:endParaRPr dirty="0"/>
          </a:p>
          <a:p>
            <a:pPr marL="228600" lvl="0" indent="-76200" algn="l" rtl="0">
              <a:lnSpc>
                <a:spcPct val="80000"/>
              </a:lnSpc>
              <a:spcBef>
                <a:spcPts val="1000"/>
              </a:spcBef>
              <a:spcAft>
                <a:spcPts val="0"/>
              </a:spcAft>
              <a:buClr>
                <a:schemeClr val="accent6"/>
              </a:buClr>
              <a:buSzPts val="2400"/>
              <a:buFont typeface="Noto Sans Symbols"/>
              <a:buNone/>
            </a:pPr>
            <a:endParaRPr sz="2400" dirty="0">
              <a:solidFill>
                <a:srgbClr val="1F3864"/>
              </a:solidFill>
              <a:latin typeface="Twentieth Century"/>
              <a:ea typeface="Twentieth Century"/>
              <a:cs typeface="Twentieth Century"/>
              <a:sym typeface="Twentieth Century"/>
            </a:endParaRPr>
          </a:p>
          <a:p>
            <a:pPr marL="228600" lvl="0" indent="-101600" algn="l" rtl="0">
              <a:lnSpc>
                <a:spcPct val="80000"/>
              </a:lnSpc>
              <a:spcBef>
                <a:spcPts val="1000"/>
              </a:spcBef>
              <a:spcAft>
                <a:spcPts val="0"/>
              </a:spcAft>
              <a:buClr>
                <a:schemeClr val="dk1"/>
              </a:buClr>
              <a:buSzPts val="2000"/>
              <a:buFont typeface="Noto Sans Symbols"/>
              <a:buNone/>
            </a:pPr>
            <a:endParaRPr sz="2000" dirty="0">
              <a:solidFill>
                <a:srgbClr val="000000"/>
              </a:solidFill>
              <a:latin typeface="Twentieth Century"/>
              <a:ea typeface="Twentieth Century"/>
              <a:cs typeface="Twentieth Century"/>
              <a:sym typeface="Twentieth Century"/>
            </a:endParaRPr>
          </a:p>
        </p:txBody>
      </p:sp>
      <p:grpSp>
        <p:nvGrpSpPr>
          <p:cNvPr id="202" name="Google Shape;202;p19"/>
          <p:cNvGrpSpPr/>
          <p:nvPr/>
        </p:nvGrpSpPr>
        <p:grpSpPr>
          <a:xfrm>
            <a:off x="9055676" y="0"/>
            <a:ext cx="3193475" cy="6954260"/>
            <a:chOff x="9055676" y="0"/>
            <a:chExt cx="3193475" cy="6954260"/>
          </a:xfrm>
        </p:grpSpPr>
        <p:grpSp>
          <p:nvGrpSpPr>
            <p:cNvPr id="203" name="Google Shape;203;p19"/>
            <p:cNvGrpSpPr/>
            <p:nvPr/>
          </p:nvGrpSpPr>
          <p:grpSpPr>
            <a:xfrm>
              <a:off x="9055676" y="0"/>
              <a:ext cx="3136324" cy="6858000"/>
              <a:chOff x="9055676" y="0"/>
              <a:chExt cx="3136324" cy="6858000"/>
            </a:xfrm>
          </p:grpSpPr>
          <p:sp>
            <p:nvSpPr>
              <p:cNvPr id="204" name="Google Shape;204;p19"/>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9"/>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9"/>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9"/>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9"/>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09" name="Google Shape;209;p19" descr="Test tubes"/>
            <p:cNvPicPr preferRelativeResize="0"/>
            <p:nvPr/>
          </p:nvPicPr>
          <p:blipFill rotWithShape="1">
            <a:blip r:embed="rId3">
              <a:alphaModFix/>
            </a:blip>
            <a:srcRect/>
            <a:stretch/>
          </p:blipFill>
          <p:spPr>
            <a:xfrm>
              <a:off x="9450534" y="4155643"/>
              <a:ext cx="2798617" cy="2798617"/>
            </a:xfrm>
            <a:prstGeom prst="rect">
              <a:avLst/>
            </a:prstGeom>
            <a:noFill/>
            <a:ln>
              <a:noFill/>
            </a:ln>
          </p:spPr>
        </p:pic>
      </p:grpSp>
      <p:graphicFrame>
        <p:nvGraphicFramePr>
          <p:cNvPr id="210" name="Google Shape;210;p19"/>
          <p:cNvGraphicFramePr/>
          <p:nvPr/>
        </p:nvGraphicFramePr>
        <p:xfrm>
          <a:off x="1076045" y="4787578"/>
          <a:ext cx="6944150" cy="1945725"/>
        </p:xfrm>
        <a:graphic>
          <a:graphicData uri="http://schemas.openxmlformats.org/drawingml/2006/table">
            <a:tbl>
              <a:tblPr firstRow="1" firstCol="1" bandRow="1">
                <a:noFill/>
                <a:tableStyleId>{7BC36B32-4576-496C-B15B-57A5428677E3}</a:tableStyleId>
              </a:tblPr>
              <a:tblGrid>
                <a:gridCol w="3422925">
                  <a:extLst>
                    <a:ext uri="{9D8B030D-6E8A-4147-A177-3AD203B41FA5}">
                      <a16:colId xmlns:a16="http://schemas.microsoft.com/office/drawing/2014/main" val="20000"/>
                    </a:ext>
                  </a:extLst>
                </a:gridCol>
                <a:gridCol w="3521225">
                  <a:extLst>
                    <a:ext uri="{9D8B030D-6E8A-4147-A177-3AD203B41FA5}">
                      <a16:colId xmlns:a16="http://schemas.microsoft.com/office/drawing/2014/main" val="20001"/>
                    </a:ext>
                  </a:extLst>
                </a:gridCol>
              </a:tblGrid>
              <a:tr h="498925">
                <a:tc gridSpan="2">
                  <a:txBody>
                    <a:bodyPr/>
                    <a:lstStyle/>
                    <a:p>
                      <a:pPr marL="0" marR="0" lvl="0" indent="0" algn="ctr" rtl="0">
                        <a:spcBef>
                          <a:spcPts val="0"/>
                        </a:spcBef>
                        <a:spcAft>
                          <a:spcPts val="0"/>
                        </a:spcAft>
                        <a:buNone/>
                      </a:pPr>
                      <a:r>
                        <a:rPr lang="en-US" sz="1800" u="none" strike="noStrike" cap="none"/>
                        <a:t>Required time based on OVERALL PLACEMENT</a:t>
                      </a:r>
                      <a:endParaRPr sz="1200" u="none" strike="noStrike" cap="none">
                        <a:latin typeface="Calibri"/>
                        <a:ea typeface="Calibri"/>
                        <a:cs typeface="Calibri"/>
                        <a:sym typeface="Calibri"/>
                      </a:endParaRPr>
                    </a:p>
                  </a:txBody>
                  <a:tcPr marL="68575" marR="68575" marT="0" marB="0" anchor="ctr">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361700">
                <a:tc>
                  <a:txBody>
                    <a:bodyPr/>
                    <a:lstStyle/>
                    <a:p>
                      <a:pPr marL="0" marR="0" lvl="0" indent="0" algn="ctr" rtl="0">
                        <a:spcBef>
                          <a:spcPts val="0"/>
                        </a:spcBef>
                        <a:spcAft>
                          <a:spcPts val="0"/>
                        </a:spcAft>
                        <a:buNone/>
                      </a:pPr>
                      <a:r>
                        <a:rPr lang="en-US" sz="1400" u="none" strike="noStrike" cap="none"/>
                        <a:t>On or above grade level (Level 5+)</a:t>
                      </a:r>
                      <a:endParaRPr sz="1200" u="none" strike="noStrike" cap="none">
                        <a:latin typeface="Calibri"/>
                        <a:ea typeface="Calibri"/>
                        <a:cs typeface="Calibri"/>
                        <a:sym typeface="Calibri"/>
                      </a:endParaRPr>
                    </a:p>
                  </a:txBody>
                  <a:tcPr marL="68575" marR="68575" marT="0" marB="0" anchor="ctr">
                    <a:solidFill>
                      <a:schemeClr val="accent6"/>
                    </a:solidFill>
                  </a:tcPr>
                </a:tc>
                <a:tc>
                  <a:txBody>
                    <a:bodyPr/>
                    <a:lstStyle/>
                    <a:p>
                      <a:pPr marL="0" marR="0" lvl="0" indent="0" algn="ctr" rtl="0">
                        <a:spcBef>
                          <a:spcPts val="0"/>
                        </a:spcBef>
                        <a:spcAft>
                          <a:spcPts val="0"/>
                        </a:spcAft>
                        <a:buNone/>
                      </a:pPr>
                      <a:r>
                        <a:rPr lang="en-US" sz="1400" b="1" u="none" strike="noStrike" cap="none"/>
                        <a:t>45 minutes per week</a:t>
                      </a:r>
                      <a:endParaRPr sz="1200" b="1" u="none" strike="noStrike" cap="none">
                        <a:latin typeface="Calibri"/>
                        <a:ea typeface="Calibri"/>
                        <a:cs typeface="Calibri"/>
                        <a:sym typeface="Calibri"/>
                      </a:endParaRPr>
                    </a:p>
                  </a:txBody>
                  <a:tcPr marL="68575" marR="68575" marT="0" marB="0" anchor="ctr">
                    <a:solidFill>
                      <a:srgbClr val="A8D08C"/>
                    </a:solidFill>
                  </a:tcPr>
                </a:tc>
                <a:extLst>
                  <a:ext uri="{0D108BD9-81ED-4DB2-BD59-A6C34878D82A}">
                    <a16:rowId xmlns:a16="http://schemas.microsoft.com/office/drawing/2014/main" val="10001"/>
                  </a:ext>
                </a:extLst>
              </a:tr>
              <a:tr h="361700">
                <a:tc>
                  <a:txBody>
                    <a:bodyPr/>
                    <a:lstStyle/>
                    <a:p>
                      <a:pPr marL="0" marR="0" lvl="0" indent="0" algn="ctr" rtl="0">
                        <a:spcBef>
                          <a:spcPts val="0"/>
                        </a:spcBef>
                        <a:spcAft>
                          <a:spcPts val="0"/>
                        </a:spcAft>
                        <a:buNone/>
                      </a:pPr>
                      <a:r>
                        <a:rPr lang="en-US" sz="1400" u="none" strike="noStrike" cap="none"/>
                        <a:t>One grade level below (Level 4)</a:t>
                      </a:r>
                      <a:endParaRPr sz="1200" u="none" strike="noStrike" cap="none">
                        <a:latin typeface="Calibri"/>
                        <a:ea typeface="Calibri"/>
                        <a:cs typeface="Calibri"/>
                        <a:sym typeface="Calibri"/>
                      </a:endParaRPr>
                    </a:p>
                  </a:txBody>
                  <a:tcPr marL="68575" marR="68575" marT="0" marB="0" anchor="ctr">
                    <a:solidFill>
                      <a:schemeClr val="accent6"/>
                    </a:solidFill>
                  </a:tcPr>
                </a:tc>
                <a:tc>
                  <a:txBody>
                    <a:bodyPr/>
                    <a:lstStyle/>
                    <a:p>
                      <a:pPr marL="0" marR="0" lvl="0" indent="0" algn="ctr" rtl="0">
                        <a:spcBef>
                          <a:spcPts val="0"/>
                        </a:spcBef>
                        <a:spcAft>
                          <a:spcPts val="0"/>
                        </a:spcAft>
                        <a:buNone/>
                      </a:pPr>
                      <a:r>
                        <a:rPr lang="en-US" sz="1400" b="1" u="none" strike="noStrike" cap="none"/>
                        <a:t>45 minutes per week</a:t>
                      </a:r>
                      <a:endParaRPr sz="1200" b="1" u="none" strike="noStrike" cap="none">
                        <a:latin typeface="Calibri"/>
                        <a:ea typeface="Calibri"/>
                        <a:cs typeface="Calibri"/>
                        <a:sym typeface="Calibri"/>
                      </a:endParaRPr>
                    </a:p>
                  </a:txBody>
                  <a:tcPr marL="68575" marR="68575" marT="0" marB="0" anchor="ctr">
                    <a:solidFill>
                      <a:srgbClr val="C4E0B2"/>
                    </a:solidFill>
                  </a:tcPr>
                </a:tc>
                <a:extLst>
                  <a:ext uri="{0D108BD9-81ED-4DB2-BD59-A6C34878D82A}">
                    <a16:rowId xmlns:a16="http://schemas.microsoft.com/office/drawing/2014/main" val="10002"/>
                  </a:ext>
                </a:extLst>
              </a:tr>
              <a:tr h="361700">
                <a:tc>
                  <a:txBody>
                    <a:bodyPr/>
                    <a:lstStyle/>
                    <a:p>
                      <a:pPr marL="0" marR="0" lvl="0" indent="0" algn="ctr" rtl="0">
                        <a:spcBef>
                          <a:spcPts val="0"/>
                        </a:spcBef>
                        <a:spcAft>
                          <a:spcPts val="0"/>
                        </a:spcAft>
                        <a:buClr>
                          <a:schemeClr val="dk1"/>
                        </a:buClr>
                        <a:buSzPts val="1400"/>
                        <a:buFont typeface="Calibri"/>
                        <a:buNone/>
                      </a:pPr>
                      <a:endParaRPr sz="1400" u="none" strike="noStrike" cap="none"/>
                    </a:p>
                  </a:txBody>
                  <a:tcPr marL="68575" marR="68575" marT="0" marB="0" anchor="ctr">
                    <a:solidFill>
                      <a:schemeClr val="accent6"/>
                    </a:solidFill>
                  </a:tcPr>
                </a:tc>
                <a:tc>
                  <a:txBody>
                    <a:bodyPr/>
                    <a:lstStyle/>
                    <a:p>
                      <a:pPr marL="0" marR="0" lvl="0" indent="0" algn="ctr" rtl="0">
                        <a:spcBef>
                          <a:spcPts val="0"/>
                        </a:spcBef>
                        <a:spcAft>
                          <a:spcPts val="0"/>
                        </a:spcAft>
                        <a:buClr>
                          <a:schemeClr val="dk1"/>
                        </a:buClr>
                        <a:buSzPts val="1400"/>
                        <a:buFont typeface="Calibri"/>
                        <a:buNone/>
                      </a:pPr>
                      <a:endParaRPr sz="1400" b="1" u="none" strike="noStrike" cap="none"/>
                    </a:p>
                  </a:txBody>
                  <a:tcPr marL="68575" marR="68575" marT="0" marB="0" anchor="ctr">
                    <a:solidFill>
                      <a:srgbClr val="C4E0B2"/>
                    </a:solidFill>
                  </a:tcPr>
                </a:tc>
                <a:extLst>
                  <a:ext uri="{0D108BD9-81ED-4DB2-BD59-A6C34878D82A}">
                    <a16:rowId xmlns:a16="http://schemas.microsoft.com/office/drawing/2014/main" val="10003"/>
                  </a:ext>
                </a:extLst>
              </a:tr>
              <a:tr h="361700">
                <a:tc>
                  <a:txBody>
                    <a:bodyPr/>
                    <a:lstStyle/>
                    <a:p>
                      <a:pPr marL="0" marR="0" lvl="0" indent="0" algn="ctr" rtl="0">
                        <a:spcBef>
                          <a:spcPts val="0"/>
                        </a:spcBef>
                        <a:spcAft>
                          <a:spcPts val="0"/>
                        </a:spcAft>
                        <a:buNone/>
                      </a:pPr>
                      <a:r>
                        <a:rPr lang="en-US" sz="1400" u="none" strike="noStrike" cap="none"/>
                        <a:t>Two or more grade levels below (Level K-3)</a:t>
                      </a:r>
                      <a:endParaRPr sz="1200" u="none" strike="noStrike" cap="none">
                        <a:latin typeface="Calibri"/>
                        <a:ea typeface="Calibri"/>
                        <a:cs typeface="Calibri"/>
                        <a:sym typeface="Calibri"/>
                      </a:endParaRPr>
                    </a:p>
                  </a:txBody>
                  <a:tcPr marL="68575" marR="68575" marT="0" marB="0" anchor="ctr">
                    <a:solidFill>
                      <a:schemeClr val="accent6"/>
                    </a:solidFill>
                  </a:tcPr>
                </a:tc>
                <a:tc>
                  <a:txBody>
                    <a:bodyPr/>
                    <a:lstStyle/>
                    <a:p>
                      <a:pPr marL="0" marR="0" lvl="0" indent="0" algn="ctr" rtl="0">
                        <a:spcBef>
                          <a:spcPts val="0"/>
                        </a:spcBef>
                        <a:spcAft>
                          <a:spcPts val="0"/>
                        </a:spcAft>
                        <a:buNone/>
                      </a:pPr>
                      <a:r>
                        <a:rPr lang="en-US" sz="1400" b="1" u="none" strike="noStrike" cap="none"/>
                        <a:t>45 minutes per week</a:t>
                      </a:r>
                      <a:endParaRPr sz="1200" b="1" u="none" strike="noStrike" cap="none">
                        <a:latin typeface="Calibri"/>
                        <a:ea typeface="Calibri"/>
                        <a:cs typeface="Calibri"/>
                        <a:sym typeface="Calibri"/>
                      </a:endParaRPr>
                    </a:p>
                  </a:txBody>
                  <a:tcPr marL="68575" marR="68575" marT="0" marB="0" anchor="ctr">
                    <a:solidFill>
                      <a:srgbClr val="A8D08C"/>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36d0b0f-02f6-42e4-a585-81577cc4aa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1C8A3E1048F14BAE79FA457ED89B95" ma:contentTypeVersion="18" ma:contentTypeDescription="Create a new document." ma:contentTypeScope="" ma:versionID="48175b1e58649fbcac7bd7ade57c7e92">
  <xsd:schema xmlns:xsd="http://www.w3.org/2001/XMLSchema" xmlns:xs="http://www.w3.org/2001/XMLSchema" xmlns:p="http://schemas.microsoft.com/office/2006/metadata/properties" xmlns:ns3="32727d99-ef54-4c93-b9af-aa038f96d9bd" xmlns:ns4="536d0b0f-02f6-42e4-a585-81577cc4aa29" targetNamespace="http://schemas.microsoft.com/office/2006/metadata/properties" ma:root="true" ma:fieldsID="d63ffefbbb677351ec1abda8b5e8db55" ns3:_="" ns4:_="">
    <xsd:import namespace="32727d99-ef54-4c93-b9af-aa038f96d9bd"/>
    <xsd:import namespace="536d0b0f-02f6-42e4-a585-81577cc4aa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LengthInSeconds" minOccurs="0"/>
                <xsd:element ref="ns4:MediaServiceObjectDetectorVersions" minOccurs="0"/>
                <xsd:element ref="ns4:MediaServiceSystemTag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27d99-ef54-4c93-b9af-aa038f96d9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6d0b0f-02f6-42e4-a585-81577cc4aa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A5A2A-C5FE-4CFD-83EE-8C889C5C337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6d0b0f-02f6-42e4-a585-81577cc4aa29"/>
    <ds:schemaRef ds:uri="32727d99-ef54-4c93-b9af-aa038f96d9bd"/>
    <ds:schemaRef ds:uri="http://www.w3.org/XML/1998/namespace"/>
    <ds:schemaRef ds:uri="http://purl.org/dc/dcmitype/"/>
  </ds:schemaRefs>
</ds:datastoreItem>
</file>

<file path=customXml/itemProps2.xml><?xml version="1.0" encoding="utf-8"?>
<ds:datastoreItem xmlns:ds="http://schemas.openxmlformats.org/officeDocument/2006/customXml" ds:itemID="{FD4AA52B-ECCA-4AE4-B31D-1997462A7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727d99-ef54-4c93-b9af-aa038f96d9bd"/>
    <ds:schemaRef ds:uri="536d0b0f-02f6-42e4-a585-81577cc4a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B7DAFF-20A0-4599-8AB7-7B42B340A7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1664</Words>
  <Application>Microsoft Office PowerPoint</Application>
  <PresentationFormat>Widescreen</PresentationFormat>
  <Paragraphs>161</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Noto Sans Symbols</vt:lpstr>
      <vt:lpstr>Gill Sans</vt:lpstr>
      <vt:lpstr>Wingdings</vt:lpstr>
      <vt:lpstr>Arial</vt:lpstr>
      <vt:lpstr>Rockwell</vt:lpstr>
      <vt:lpstr>Twentieth Century</vt:lpstr>
      <vt:lpstr>Calibri</vt:lpstr>
      <vt:lpstr>Oswald</vt:lpstr>
      <vt:lpstr>Century Gothic</vt:lpstr>
      <vt:lpstr>Warnes</vt:lpstr>
      <vt:lpstr>Office Theme</vt:lpstr>
      <vt:lpstr>Welcome to  Open House</vt:lpstr>
      <vt:lpstr>PowerPoint Presentation</vt:lpstr>
      <vt:lpstr>Important Information</vt:lpstr>
      <vt:lpstr>Important information cont.</vt:lpstr>
      <vt:lpstr>Important information cont.</vt:lpstr>
      <vt:lpstr>P.T.A.</vt:lpstr>
      <vt:lpstr>Absences </vt:lpstr>
      <vt:lpstr>Home Learning</vt:lpstr>
      <vt:lpstr>Home Learning continued:</vt:lpstr>
      <vt:lpstr>Home Learning continued:</vt:lpstr>
      <vt:lpstr>Resources</vt:lpstr>
      <vt:lpstr>PowerPoint Presentation</vt:lpstr>
      <vt:lpstr>PowerPoint Presentation</vt:lpstr>
      <vt:lpstr>Student Wireless Communications Device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Rubio, Claudia C.</dc:creator>
  <cp:lastModifiedBy>Rubio, Claudia C.</cp:lastModifiedBy>
  <cp:revision>4</cp:revision>
  <dcterms:modified xsi:type="dcterms:W3CDTF">2025-08-28T12:09:25Z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0x0101007F1C8A3E1048F14BAE79FA457ED89B95</vt:lpwstr>
  </property>
</Properties>
</file>