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8" r:id="rId4"/>
    <p:sldId id="277" r:id="rId5"/>
    <p:sldId id="274" r:id="rId6"/>
    <p:sldId id="260" r:id="rId7"/>
    <p:sldId id="278" r:id="rId8"/>
    <p:sldId id="269" r:id="rId9"/>
    <p:sldId id="27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CC00CC"/>
    <a:srgbClr val="FF66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26" autoAdjust="0"/>
  </p:normalViewPr>
  <p:slideViewPr>
    <p:cSldViewPr>
      <p:cViewPr varScale="1">
        <p:scale>
          <a:sx n="73" d="100"/>
          <a:sy n="73" d="100"/>
        </p:scale>
        <p:origin x="1738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otz, Jamie T." userId="e8b6d33c-1c90-4000-80a2-517aa743dd67" providerId="ADAL" clId="{56504FE7-1079-4D24-B8E0-13B79FE48A27}"/>
    <pc:docChg chg="custSel modSld">
      <pc:chgData name="Trotz, Jamie T." userId="e8b6d33c-1c90-4000-80a2-517aa743dd67" providerId="ADAL" clId="{56504FE7-1079-4D24-B8E0-13B79FE48A27}" dt="2025-08-22T18:37:00.667" v="359" actId="20577"/>
      <pc:docMkLst>
        <pc:docMk/>
      </pc:docMkLst>
      <pc:sldChg chg="modSp mod">
        <pc:chgData name="Trotz, Jamie T." userId="e8b6d33c-1c90-4000-80a2-517aa743dd67" providerId="ADAL" clId="{56504FE7-1079-4D24-B8E0-13B79FE48A27}" dt="2025-08-22T17:54:42.061" v="39" actId="1076"/>
        <pc:sldMkLst>
          <pc:docMk/>
          <pc:sldMk cId="1985310102" sldId="256"/>
        </pc:sldMkLst>
        <pc:spChg chg="mod">
          <ac:chgData name="Trotz, Jamie T." userId="e8b6d33c-1c90-4000-80a2-517aa743dd67" providerId="ADAL" clId="{56504FE7-1079-4D24-B8E0-13B79FE48A27}" dt="2025-08-22T17:54:24.721" v="36" actId="20577"/>
          <ac:spMkLst>
            <pc:docMk/>
            <pc:sldMk cId="1985310102" sldId="256"/>
            <ac:spMk id="5" creationId="{0E1CF69E-31FC-AE0B-1987-BC2A3482F15C}"/>
          </ac:spMkLst>
        </pc:spChg>
        <pc:picChg chg="mod">
          <ac:chgData name="Trotz, Jamie T." userId="e8b6d33c-1c90-4000-80a2-517aa743dd67" providerId="ADAL" clId="{56504FE7-1079-4D24-B8E0-13B79FE48A27}" dt="2025-08-22T17:54:42.061" v="39" actId="1076"/>
          <ac:picMkLst>
            <pc:docMk/>
            <pc:sldMk cId="1985310102" sldId="256"/>
            <ac:picMk id="6" creationId="{94FBB80B-545B-4532-8EDC-83B068D99A50}"/>
          </ac:picMkLst>
        </pc:picChg>
      </pc:sldChg>
      <pc:sldChg chg="modSp mod">
        <pc:chgData name="Trotz, Jamie T." userId="e8b6d33c-1c90-4000-80a2-517aa743dd67" providerId="ADAL" clId="{56504FE7-1079-4D24-B8E0-13B79FE48A27}" dt="2025-08-22T18:26:50.106" v="285" actId="207"/>
        <pc:sldMkLst>
          <pc:docMk/>
          <pc:sldMk cId="2642004801" sldId="260"/>
        </pc:sldMkLst>
        <pc:spChg chg="mod">
          <ac:chgData name="Trotz, Jamie T." userId="e8b6d33c-1c90-4000-80a2-517aa743dd67" providerId="ADAL" clId="{56504FE7-1079-4D24-B8E0-13B79FE48A27}" dt="2025-08-22T18:26:02.440" v="284" actId="20577"/>
          <ac:spMkLst>
            <pc:docMk/>
            <pc:sldMk cId="2642004801" sldId="260"/>
            <ac:spMk id="52" creationId="{19DEA393-2E1B-4A2B-BD7A-9617CF30B64A}"/>
          </ac:spMkLst>
        </pc:spChg>
        <pc:spChg chg="mod">
          <ac:chgData name="Trotz, Jamie T." userId="e8b6d33c-1c90-4000-80a2-517aa743dd67" providerId="ADAL" clId="{56504FE7-1079-4D24-B8E0-13B79FE48A27}" dt="2025-08-22T18:26:50.106" v="285" actId="207"/>
          <ac:spMkLst>
            <pc:docMk/>
            <pc:sldMk cId="2642004801" sldId="260"/>
            <ac:spMk id="53" creationId="{AAC35969-14CA-4CA2-A7CD-8E6A147FC1EE}"/>
          </ac:spMkLst>
        </pc:spChg>
        <pc:picChg chg="mod">
          <ac:chgData name="Trotz, Jamie T." userId="e8b6d33c-1c90-4000-80a2-517aa743dd67" providerId="ADAL" clId="{56504FE7-1079-4D24-B8E0-13B79FE48A27}" dt="2025-08-22T18:23:23.709" v="94" actId="1076"/>
          <ac:picMkLst>
            <pc:docMk/>
            <pc:sldMk cId="2642004801" sldId="260"/>
            <ac:picMk id="51" creationId="{21CA4F46-42D4-4F60-9E60-E678F0CA28D2}"/>
          </ac:picMkLst>
        </pc:picChg>
      </pc:sldChg>
      <pc:sldChg chg="modSp mod">
        <pc:chgData name="Trotz, Jamie T." userId="e8b6d33c-1c90-4000-80a2-517aa743dd67" providerId="ADAL" clId="{56504FE7-1079-4D24-B8E0-13B79FE48A27}" dt="2025-08-22T18:30:24.006" v="355" actId="207"/>
        <pc:sldMkLst>
          <pc:docMk/>
          <pc:sldMk cId="4149603132" sldId="269"/>
        </pc:sldMkLst>
        <pc:spChg chg="mod">
          <ac:chgData name="Trotz, Jamie T." userId="e8b6d33c-1c90-4000-80a2-517aa743dd67" providerId="ADAL" clId="{56504FE7-1079-4D24-B8E0-13B79FE48A27}" dt="2025-08-22T18:30:24.006" v="355" actId="207"/>
          <ac:spMkLst>
            <pc:docMk/>
            <pc:sldMk cId="4149603132" sldId="269"/>
            <ac:spMk id="3" creationId="{A6426F84-5F81-5444-022B-598199BB6F54}"/>
          </ac:spMkLst>
        </pc:spChg>
      </pc:sldChg>
      <pc:sldChg chg="modSp mod">
        <pc:chgData name="Trotz, Jamie T." userId="e8b6d33c-1c90-4000-80a2-517aa743dd67" providerId="ADAL" clId="{56504FE7-1079-4D24-B8E0-13B79FE48A27}" dt="2025-08-22T18:37:00.667" v="359" actId="20577"/>
        <pc:sldMkLst>
          <pc:docMk/>
          <pc:sldMk cId="30288304" sldId="274"/>
        </pc:sldMkLst>
        <pc:spChg chg="mod">
          <ac:chgData name="Trotz, Jamie T." userId="e8b6d33c-1c90-4000-80a2-517aa743dd67" providerId="ADAL" clId="{56504FE7-1079-4D24-B8E0-13B79FE48A27}" dt="2025-08-22T18:37:00.667" v="359" actId="20577"/>
          <ac:spMkLst>
            <pc:docMk/>
            <pc:sldMk cId="30288304" sldId="274"/>
            <ac:spMk id="7" creationId="{47ECC0DA-5BEA-543C-353B-24858F84F802}"/>
          </ac:spMkLst>
        </pc:spChg>
      </pc:sldChg>
      <pc:sldChg chg="modSp mod">
        <pc:chgData name="Trotz, Jamie T." userId="e8b6d33c-1c90-4000-80a2-517aa743dd67" providerId="ADAL" clId="{56504FE7-1079-4D24-B8E0-13B79FE48A27}" dt="2025-08-22T18:31:07.734" v="358" actId="1076"/>
        <pc:sldMkLst>
          <pc:docMk/>
          <pc:sldMk cId="231404243" sldId="278"/>
        </pc:sldMkLst>
        <pc:spChg chg="mod">
          <ac:chgData name="Trotz, Jamie T." userId="e8b6d33c-1c90-4000-80a2-517aa743dd67" providerId="ADAL" clId="{56504FE7-1079-4D24-B8E0-13B79FE48A27}" dt="2025-08-22T18:30:49.644" v="357" actId="1076"/>
          <ac:spMkLst>
            <pc:docMk/>
            <pc:sldMk cId="231404243" sldId="278"/>
            <ac:spMk id="13" creationId="{BEB3B156-4CEE-45C3-AAAC-45E60AD093DE}"/>
          </ac:spMkLst>
        </pc:spChg>
        <pc:spChg chg="mod">
          <ac:chgData name="Trotz, Jamie T." userId="e8b6d33c-1c90-4000-80a2-517aa743dd67" providerId="ADAL" clId="{56504FE7-1079-4D24-B8E0-13B79FE48A27}" dt="2025-08-22T18:29:58.734" v="354" actId="14100"/>
          <ac:spMkLst>
            <pc:docMk/>
            <pc:sldMk cId="231404243" sldId="278"/>
            <ac:spMk id="14" creationId="{D9B1D9D7-633C-49F6-8644-CE3BB93F2EB3}"/>
          </ac:spMkLst>
        </pc:spChg>
        <pc:spChg chg="mod">
          <ac:chgData name="Trotz, Jamie T." userId="e8b6d33c-1c90-4000-80a2-517aa743dd67" providerId="ADAL" clId="{56504FE7-1079-4D24-B8E0-13B79FE48A27}" dt="2025-08-22T18:30:45.739" v="356" actId="1076"/>
          <ac:spMkLst>
            <pc:docMk/>
            <pc:sldMk cId="231404243" sldId="278"/>
            <ac:spMk id="15" creationId="{0B0A5E1A-7EB3-4BF7-B5F9-8C5113C28893}"/>
          </ac:spMkLst>
        </pc:spChg>
        <pc:spChg chg="mod">
          <ac:chgData name="Trotz, Jamie T." userId="e8b6d33c-1c90-4000-80a2-517aa743dd67" providerId="ADAL" clId="{56504FE7-1079-4D24-B8E0-13B79FE48A27}" dt="2025-08-22T18:29:19.249" v="345" actId="5793"/>
          <ac:spMkLst>
            <pc:docMk/>
            <pc:sldMk cId="231404243" sldId="278"/>
            <ac:spMk id="16" creationId="{1DDCF0AF-EFAF-4EC0-A2EE-6B353EE26341}"/>
          </ac:spMkLst>
        </pc:spChg>
        <pc:picChg chg="mod">
          <ac:chgData name="Trotz, Jamie T." userId="e8b6d33c-1c90-4000-80a2-517aa743dd67" providerId="ADAL" clId="{56504FE7-1079-4D24-B8E0-13B79FE48A27}" dt="2025-08-22T18:31:07.734" v="358" actId="1076"/>
          <ac:picMkLst>
            <pc:docMk/>
            <pc:sldMk cId="231404243" sldId="278"/>
            <ac:picMk id="12" creationId="{7F009C77-158D-44A2-A801-2C511CE40F4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C1B44-EF18-45F1-B0DB-64F5463E0384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21366-31F7-4DF9-9843-D799F59D4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15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21366-31F7-4DF9-9843-D799F59D45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7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B86D3-D1A3-4733-A2CD-5FB8D073C31B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7FC97-5DAC-4F3A-BEC9-B17EBDFEA6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95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B86D3-D1A3-4733-A2CD-5FB8D073C31B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7FC97-5DAC-4F3A-BEC9-B17EBDFEA6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47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B86D3-D1A3-4733-A2CD-5FB8D073C31B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7FC97-5DAC-4F3A-BEC9-B17EBDFEA6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24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B86D3-D1A3-4733-A2CD-5FB8D073C31B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7FC97-5DAC-4F3A-BEC9-B17EBDFEA6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79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B86D3-D1A3-4733-A2CD-5FB8D073C31B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7FC97-5DAC-4F3A-BEC9-B17EBDFEA6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69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B86D3-D1A3-4733-A2CD-5FB8D073C31B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7FC97-5DAC-4F3A-BEC9-B17EBDFEA6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66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B86D3-D1A3-4733-A2CD-5FB8D073C31B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7FC97-5DAC-4F3A-BEC9-B17EBDFEA6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31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B86D3-D1A3-4733-A2CD-5FB8D073C31B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7FC97-5DAC-4F3A-BEC9-B17EBDFEA6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64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B86D3-D1A3-4733-A2CD-5FB8D073C31B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7FC97-5DAC-4F3A-BEC9-B17EBDFEA6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43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B86D3-D1A3-4733-A2CD-5FB8D073C31B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7FC97-5DAC-4F3A-BEC9-B17EBDFEA6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81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B86D3-D1A3-4733-A2CD-5FB8D073C31B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7FC97-5DAC-4F3A-BEC9-B17EBDFEA6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52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B86D3-D1A3-4733-A2CD-5FB8D073C31B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7FC97-5DAC-4F3A-BEC9-B17EBDFEA6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666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dadeschools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57975"/>
            <a:ext cx="8915400" cy="654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07220" y="609600"/>
            <a:ext cx="51054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dirty="0">
              <a:solidFill>
                <a:srgbClr val="FF0000"/>
              </a:solidFill>
              <a:effectLst/>
              <a:latin typeface="Arial Rounded MT Bold" pitchFamily="34" charset="0"/>
            </a:endParaRPr>
          </a:p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Dr. Gilbert Porter Elementary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effectLst/>
              <a:latin typeface="Comic Sans MS" pitchFamily="66" charset="0"/>
            </a:endParaRPr>
          </a:p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Open House</a:t>
            </a:r>
          </a:p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/>
                <a:latin typeface="Comic Sans MS" pitchFamily="66" charset="0"/>
              </a:rPr>
              <a:t>2019-2020</a:t>
            </a:r>
          </a:p>
          <a:p>
            <a:pPr algn="ctr"/>
            <a:endParaRPr lang="en-US" sz="32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en-US" sz="3200" b="1" dirty="0">
              <a:solidFill>
                <a:srgbClr val="C00000"/>
              </a:solidFill>
              <a:effectLst/>
              <a:latin typeface="Comic Sans MS" pitchFamily="66" charset="0"/>
            </a:endParaRPr>
          </a:p>
          <a:p>
            <a:pPr algn="ctr"/>
            <a:endParaRPr lang="en-US" sz="32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en-US" sz="3200" b="1" dirty="0">
              <a:solidFill>
                <a:srgbClr val="C00000"/>
              </a:solidFill>
              <a:effectLst/>
              <a:latin typeface="Comic Sans MS" pitchFamily="66" charset="0"/>
            </a:endParaRPr>
          </a:p>
          <a:p>
            <a:pPr algn="ctr"/>
            <a:r>
              <a:rPr lang="en-US" sz="3200" b="1" dirty="0">
                <a:solidFill>
                  <a:srgbClr val="C00000"/>
                </a:solidFill>
                <a:effectLst/>
                <a:latin typeface="Comic Sans MS" pitchFamily="66" charset="0"/>
              </a:rPr>
              <a:t>Welcome to</a:t>
            </a:r>
          </a:p>
          <a:p>
            <a:pPr algn="ctr"/>
            <a:r>
              <a:rPr lang="en-US" sz="3200" b="1" dirty="0">
                <a:solidFill>
                  <a:srgbClr val="C00000"/>
                </a:solidFill>
                <a:effectLst/>
                <a:latin typeface="Comic Sans MS" pitchFamily="66" charset="0"/>
              </a:rPr>
              <a:t>Mrs. </a:t>
            </a:r>
            <a:r>
              <a:rPr lang="en-US" sz="3200" b="1" dirty="0">
                <a:solidFill>
                  <a:srgbClr val="C00000"/>
                </a:solidFill>
                <a:latin typeface="Comic Sans MS" pitchFamily="66" charset="0"/>
              </a:rPr>
              <a:t>Trotz</a:t>
            </a:r>
          </a:p>
          <a:p>
            <a:pPr algn="ctr"/>
            <a:r>
              <a:rPr lang="en-US" sz="3200" b="1" dirty="0">
                <a:solidFill>
                  <a:srgbClr val="C00000"/>
                </a:solidFill>
                <a:effectLst/>
                <a:latin typeface="Comic Sans MS" pitchFamily="66" charset="0"/>
              </a:rPr>
              <a:t>Class</a:t>
            </a:r>
          </a:p>
          <a:p>
            <a:pPr algn="ctr"/>
            <a:endParaRPr lang="en-US" sz="3200" b="1" dirty="0">
              <a:effectLst/>
              <a:latin typeface="Comic Sans MS" pitchFamily="66" charset="0"/>
            </a:endParaRPr>
          </a:p>
        </p:txBody>
      </p:sp>
      <p:pic>
        <p:nvPicPr>
          <p:cNvPr id="2" name="Picture 3" descr="C:\Users\Administrator\AppData\Local\Microsoft\Windows\Temporary Internet Files\Content.IE5\MHKSG1GB\school owl 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29628"/>
            <a:ext cx="1245273" cy="116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FBB80B-545B-4532-8EDC-83B068D99A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095"/>
            <a:ext cx="9097645" cy="68399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A2E608-A3FF-453C-9A97-0C4AB02C397C}"/>
              </a:ext>
            </a:extLst>
          </p:cNvPr>
          <p:cNvSpPr txBox="1"/>
          <p:nvPr/>
        </p:nvSpPr>
        <p:spPr>
          <a:xfrm>
            <a:off x="838200" y="2906215"/>
            <a:ext cx="51054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rgbClr val="FF0000"/>
              </a:solidFill>
              <a:latin typeface="Tempus Sans ITC" panose="04020404030D07020202" pitchFamily="8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1CF69E-31FC-AE0B-1987-BC2A3482F15C}"/>
              </a:ext>
            </a:extLst>
          </p:cNvPr>
          <p:cNvSpPr txBox="1"/>
          <p:nvPr/>
        </p:nvSpPr>
        <p:spPr>
          <a:xfrm>
            <a:off x="533400" y="1521220"/>
            <a:ext cx="6096000" cy="138499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empus Sans ITC" panose="04020404030D07020202" pitchFamily="82" charset="0"/>
              </a:rPr>
              <a:t>Dr. Gilbert Porter Elementary Open House 2025-2026</a:t>
            </a:r>
          </a:p>
          <a:p>
            <a:r>
              <a:rPr lang="en-US" sz="2800" b="1" dirty="0">
                <a:solidFill>
                  <a:srgbClr val="FF0000"/>
                </a:solidFill>
                <a:latin typeface="Tempus Sans ITC" panose="04020404030D07020202" pitchFamily="82" charset="0"/>
              </a:rPr>
              <a:t>3</a:t>
            </a:r>
            <a:r>
              <a:rPr lang="en-US" sz="2800" b="1" baseline="30000" dirty="0">
                <a:solidFill>
                  <a:srgbClr val="FF0000"/>
                </a:solidFill>
                <a:latin typeface="Tempus Sans ITC" panose="04020404030D07020202" pitchFamily="82" charset="0"/>
              </a:rPr>
              <a:t>rd</a:t>
            </a:r>
            <a:r>
              <a:rPr lang="en-US" sz="2800" b="1" dirty="0">
                <a:solidFill>
                  <a:srgbClr val="FF0000"/>
                </a:solidFill>
                <a:latin typeface="Tempus Sans ITC" panose="04020404030D07020202" pitchFamily="82" charset="0"/>
              </a:rPr>
              <a:t>-5</a:t>
            </a:r>
            <a:r>
              <a:rPr lang="en-US" sz="2800" b="1" baseline="30000" dirty="0">
                <a:solidFill>
                  <a:srgbClr val="FF0000"/>
                </a:solidFill>
                <a:latin typeface="Tempus Sans ITC" panose="04020404030D07020202" pitchFamily="82" charset="0"/>
              </a:rPr>
              <a:t>th</a:t>
            </a:r>
            <a:r>
              <a:rPr lang="en-US" sz="2800" b="1" dirty="0">
                <a:solidFill>
                  <a:srgbClr val="FF0000"/>
                </a:solidFill>
                <a:latin typeface="Tempus Sans ITC" panose="04020404030D07020202" pitchFamily="82" charset="0"/>
              </a:rPr>
              <a:t> ASD Modified Curriculum</a:t>
            </a:r>
          </a:p>
        </p:txBody>
      </p:sp>
    </p:spTree>
    <p:extLst>
      <p:ext uri="{BB962C8B-B14F-4D97-AF65-F5344CB8AC3E}">
        <p14:creationId xmlns:p14="http://schemas.microsoft.com/office/powerpoint/2010/main" val="1985310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76200"/>
            <a:ext cx="8077200" cy="66787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i="0" u="sng" dirty="0">
                <a:solidFill>
                  <a:srgbClr val="333399"/>
                </a:solidFill>
                <a:effectLst/>
                <a:latin typeface="Comic Sans MS" pitchFamily="66" charset="0"/>
              </a:rPr>
              <a:t>Classroom Community</a:t>
            </a:r>
            <a:endParaRPr lang="en-US" sz="4000" b="1" i="0" u="sng" dirty="0">
              <a:effectLst/>
              <a:latin typeface="Comic Sans MS" pitchFamily="66" charset="0"/>
            </a:endParaRPr>
          </a:p>
          <a:p>
            <a:endParaRPr lang="en-US" b="0" i="0" dirty="0">
              <a:effectLst/>
              <a:latin typeface="ff1"/>
            </a:endParaRPr>
          </a:p>
          <a:p>
            <a:pPr algn="ctr"/>
            <a:r>
              <a:rPr 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 Rounded MT Bold" pitchFamily="34" charset="0"/>
              </a:rPr>
              <a:t>Our classroom is a community. </a:t>
            </a:r>
          </a:p>
          <a:p>
            <a:pPr algn="ctr"/>
            <a:r>
              <a:rPr 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 Rounded MT Bold" pitchFamily="34" charset="0"/>
              </a:rPr>
              <a:t>These rules help us </a:t>
            </a:r>
          </a:p>
          <a:p>
            <a:pPr algn="ctr"/>
            <a:r>
              <a:rPr 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 Rounded MT Bold" pitchFamily="34" charset="0"/>
              </a:rPr>
              <a:t>get along with each other.  </a:t>
            </a:r>
            <a:endParaRPr lang="en-US" sz="3200" b="1" dirty="0">
              <a:solidFill>
                <a:schemeClr val="bg2">
                  <a:lumMod val="75000"/>
                </a:schemeClr>
              </a:solidFill>
              <a:latin typeface="Arial Rounded MT Bold" pitchFamily="34" charset="0"/>
            </a:endParaRPr>
          </a:p>
          <a:p>
            <a:endParaRPr lang="en-US" sz="1600" b="1" i="0" dirty="0">
              <a:effectLst/>
              <a:latin typeface="Arial Rounded MT Bold" pitchFamily="34" charset="0"/>
            </a:endParaRPr>
          </a:p>
          <a:p>
            <a:endParaRPr lang="en-US" sz="1600" b="1" i="0" dirty="0">
              <a:effectLst/>
              <a:latin typeface="Arial Rounded MT Bold" pitchFamily="34" charset="0"/>
            </a:endParaRPr>
          </a:p>
          <a:p>
            <a:endParaRPr lang="en-US" sz="1600" b="1" dirty="0">
              <a:latin typeface="Arial Rounded MT Bold" pitchFamily="34" charset="0"/>
            </a:endParaRPr>
          </a:p>
          <a:p>
            <a:endParaRPr lang="en-US" sz="1600" b="1" i="0" dirty="0">
              <a:effectLst/>
              <a:latin typeface="Arial Rounded MT Bold" pitchFamily="34" charset="0"/>
            </a:endParaRPr>
          </a:p>
          <a:p>
            <a:endParaRPr lang="en-US" sz="1600" b="1" dirty="0">
              <a:latin typeface="Arial Rounded MT Bold" pitchFamily="34" charset="0"/>
            </a:endParaRPr>
          </a:p>
          <a:p>
            <a:endParaRPr lang="en-US" sz="1600" b="1" i="0" dirty="0">
              <a:effectLst/>
              <a:latin typeface="Arial Rounded MT Bold" pitchFamily="34" charset="0"/>
            </a:endParaRPr>
          </a:p>
          <a:p>
            <a:endParaRPr lang="en-US" sz="1600" b="1" dirty="0">
              <a:latin typeface="Arial Rounded MT Bold" pitchFamily="34" charset="0"/>
            </a:endParaRPr>
          </a:p>
          <a:p>
            <a:endParaRPr lang="en-US" sz="1600" b="1" i="0" dirty="0">
              <a:effectLst/>
              <a:latin typeface="Arial Rounded MT Bold" pitchFamily="34" charset="0"/>
            </a:endParaRPr>
          </a:p>
          <a:p>
            <a:r>
              <a:rPr lang="en-US" sz="3200" b="1" i="0" dirty="0">
                <a:solidFill>
                  <a:srgbClr val="FF0000"/>
                </a:solidFill>
                <a:effectLst/>
                <a:latin typeface="Arial Rounded MT Bold" pitchFamily="34" charset="0"/>
              </a:rPr>
              <a:t>•  Be respectful and responsible.</a:t>
            </a:r>
          </a:p>
          <a:p>
            <a:r>
              <a:rPr lang="en-US" sz="3200" b="1" i="0" dirty="0">
                <a:solidFill>
                  <a:srgbClr val="FF0000"/>
                </a:solidFill>
                <a:effectLst/>
                <a:latin typeface="Arial Rounded MT Bold" pitchFamily="34" charset="0"/>
              </a:rPr>
              <a:t>•  Be organized and follow directions.</a:t>
            </a:r>
          </a:p>
          <a:p>
            <a:r>
              <a:rPr lang="en-US" sz="3200" b="1" i="0" dirty="0">
                <a:solidFill>
                  <a:srgbClr val="FF0000"/>
                </a:solidFill>
                <a:effectLst/>
                <a:latin typeface="Arial Rounded MT Bold" pitchFamily="34" charset="0"/>
              </a:rPr>
              <a:t>•  Arrive on time and prepared.</a:t>
            </a:r>
          </a:p>
          <a:p>
            <a:r>
              <a:rPr lang="en-US" sz="3200" b="1" i="0" dirty="0">
                <a:solidFill>
                  <a:srgbClr val="FF0000"/>
                </a:solidFill>
                <a:effectLst/>
                <a:latin typeface="Arial Rounded MT Bold" pitchFamily="34" charset="0"/>
              </a:rPr>
              <a:t>•  Be honest and trustworthy.</a:t>
            </a:r>
            <a:endParaRPr lang="en-US" b="1" dirty="0">
              <a:solidFill>
                <a:srgbClr val="FF0000"/>
              </a:solidFill>
              <a:latin typeface="Arial Rounded MT Bold" pitchFamily="34" charset="0"/>
            </a:endParaRPr>
          </a:p>
          <a:p>
            <a:endParaRPr lang="en-US" b="1" i="0" dirty="0">
              <a:effectLst/>
              <a:latin typeface="Arial Rounded MT Bold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50" y="2475637"/>
            <a:ext cx="2552700" cy="187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4E9CE4-B57D-4563-9434-D3E956FE4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612"/>
            <a:ext cx="9144000" cy="67501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44B905-50ED-4A7F-B241-D98F21A9BE86}"/>
              </a:ext>
            </a:extLst>
          </p:cNvPr>
          <p:cNvSpPr txBox="1"/>
          <p:nvPr/>
        </p:nvSpPr>
        <p:spPr>
          <a:xfrm>
            <a:off x="1923585" y="1275918"/>
            <a:ext cx="6705600" cy="3048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 Rounded MT Bold" pitchFamily="34" charset="0"/>
              </a:rPr>
              <a:t>Our classroom is a community. </a:t>
            </a:r>
          </a:p>
          <a:p>
            <a:pPr algn="ctr"/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 Rounded MT Bold" pitchFamily="34" charset="0"/>
              </a:rPr>
              <a:t>These rules help us </a:t>
            </a:r>
          </a:p>
          <a:p>
            <a:pPr algn="ctr"/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 Rounded MT Bold" pitchFamily="34" charset="0"/>
              </a:rPr>
              <a:t>“anchor” positive relationships and promote learning.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Arial Rounded MT Bold" pitchFamily="34" charset="0"/>
            </a:endParaRPr>
          </a:p>
          <a:p>
            <a:pPr algn="ctr"/>
            <a:endParaRPr lang="en-US" sz="1800" b="1" i="0" dirty="0">
              <a:solidFill>
                <a:schemeClr val="bg2">
                  <a:lumMod val="75000"/>
                </a:schemeClr>
              </a:solidFill>
              <a:effectLst/>
              <a:latin typeface="Arial Rounded MT Bold" pitchFamily="34" charset="0"/>
            </a:endParaRPr>
          </a:p>
          <a:p>
            <a:r>
              <a:rPr lang="en-US" sz="1800" b="1" i="0" dirty="0">
                <a:solidFill>
                  <a:srgbClr val="FF0000"/>
                </a:solidFill>
                <a:effectLst/>
                <a:latin typeface="Arial Rounded MT Bold" pitchFamily="34" charset="0"/>
              </a:rPr>
              <a:t>           	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Arial Rounded MT Bold" pitchFamily="34" charset="0"/>
              </a:rPr>
              <a:t>•  Be respectful and responsible.</a:t>
            </a:r>
          </a:p>
          <a:p>
            <a:r>
              <a:rPr lang="en-US" sz="2000" b="1" i="0" dirty="0">
                <a:solidFill>
                  <a:srgbClr val="FF0000"/>
                </a:solidFill>
                <a:effectLst/>
                <a:latin typeface="Arial Rounded MT Bold" pitchFamily="34" charset="0"/>
              </a:rPr>
              <a:t>	•  Be organized and follow directions.</a:t>
            </a:r>
          </a:p>
          <a:p>
            <a:r>
              <a:rPr lang="en-US" sz="2000" b="1" i="0" dirty="0">
                <a:solidFill>
                  <a:srgbClr val="FF0000"/>
                </a:solidFill>
                <a:effectLst/>
                <a:latin typeface="Arial Rounded MT Bold" pitchFamily="34" charset="0"/>
              </a:rPr>
              <a:t>	•  Arrive on time and prepared.</a:t>
            </a:r>
          </a:p>
          <a:p>
            <a:r>
              <a:rPr lang="en-US" sz="2000" b="1" i="0" dirty="0">
                <a:solidFill>
                  <a:srgbClr val="FF0000"/>
                </a:solidFill>
                <a:effectLst/>
                <a:latin typeface="Arial Rounded MT Bold" pitchFamily="34" charset="0"/>
              </a:rPr>
              <a:t>	•  Be honest and trustworthy.</a:t>
            </a:r>
            <a:endParaRPr lang="en-US" sz="2000" b="1" dirty="0">
              <a:solidFill>
                <a:srgbClr val="FF0000"/>
              </a:solidFill>
              <a:latin typeface="Arial Rounded MT Bold" pitchFamily="34" charset="0"/>
            </a:endParaRPr>
          </a:p>
          <a:p>
            <a:pPr algn="ctr"/>
            <a:r>
              <a:rPr lang="en-US" sz="1800" b="1" i="0" dirty="0">
                <a:solidFill>
                  <a:schemeClr val="bg2">
                    <a:lumMod val="75000"/>
                  </a:schemeClr>
                </a:solidFill>
                <a:effectLst/>
                <a:latin typeface="Arial Rounded MT Bold" pitchFamily="34" charset="0"/>
              </a:rPr>
              <a:t> </a:t>
            </a:r>
          </a:p>
          <a:p>
            <a:pPr algn="ctr"/>
            <a:endParaRPr lang="en-US" b="1" dirty="0">
              <a:solidFill>
                <a:schemeClr val="bg2">
                  <a:lumMod val="75000"/>
                </a:schemeClr>
              </a:solidFill>
              <a:latin typeface="Arial Rounded MT Bold" pitchFamily="34" charset="0"/>
            </a:endParaRPr>
          </a:p>
          <a:p>
            <a:pPr algn="ctr"/>
            <a:endParaRPr lang="en-US" sz="1800" b="1" dirty="0">
              <a:solidFill>
                <a:schemeClr val="bg2">
                  <a:lumMod val="75000"/>
                </a:schemeClr>
              </a:solidFill>
              <a:latin typeface="Arial Rounded MT Bold" pitchFamily="34" charset="0"/>
            </a:endParaRPr>
          </a:p>
          <a:p>
            <a:pPr algn="ctr"/>
            <a:endParaRPr lang="en-US" sz="1800" b="1" dirty="0">
              <a:solidFill>
                <a:schemeClr val="bg2">
                  <a:lumMod val="75000"/>
                </a:schemeClr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513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553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en-US" sz="1000" b="1" u="sng" dirty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000" b="1" u="sng" dirty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4000" b="1" u="sng" dirty="0">
                <a:solidFill>
                  <a:srgbClr val="002060"/>
                </a:solidFill>
                <a:latin typeface="Comic Sans MS" pitchFamily="66" charset="0"/>
              </a:rPr>
              <a:t>Vision for my students…</a:t>
            </a:r>
          </a:p>
          <a:p>
            <a:r>
              <a:rPr lang="en-US" i="1" dirty="0">
                <a:solidFill>
                  <a:srgbClr val="FF0000"/>
                </a:solidFill>
                <a:latin typeface="Arial Rounded MT Bold" pitchFamily="34" charset="0"/>
              </a:rPr>
              <a:t>Become independent</a:t>
            </a:r>
          </a:p>
          <a:p>
            <a:r>
              <a:rPr lang="en-US" i="1" dirty="0">
                <a:solidFill>
                  <a:srgbClr val="FF0000"/>
                </a:solidFill>
                <a:latin typeface="Arial Rounded MT Bold" pitchFamily="34" charset="0"/>
              </a:rPr>
              <a:t>Be motivated and excited about learning</a:t>
            </a:r>
          </a:p>
          <a:p>
            <a:r>
              <a:rPr lang="en-US" i="1" dirty="0">
                <a:solidFill>
                  <a:srgbClr val="FF0000"/>
                </a:solidFill>
                <a:latin typeface="Arial Rounded MT Bold" pitchFamily="34" charset="0"/>
              </a:rPr>
              <a:t>Strive for excellence</a:t>
            </a:r>
          </a:p>
          <a:p>
            <a:endParaRPr lang="en-US" sz="1000" i="1" dirty="0">
              <a:solidFill>
                <a:srgbClr val="FF0000"/>
              </a:solidFill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  <a:latin typeface="Comic Sans MS" pitchFamily="66" charset="0"/>
                <a:ea typeface="+mj-ea"/>
                <a:cs typeface="+mj-cs"/>
              </a:rPr>
              <a:t>			</a:t>
            </a:r>
            <a:r>
              <a:rPr lang="en-US" sz="4400" b="1" u="sng" dirty="0">
                <a:solidFill>
                  <a:srgbClr val="002060"/>
                </a:solidFill>
                <a:latin typeface="Comic Sans MS" pitchFamily="66" charset="0"/>
                <a:ea typeface="+mj-ea"/>
                <a:cs typeface="+mj-cs"/>
              </a:rPr>
              <a:t>My goals are to…</a:t>
            </a:r>
          </a:p>
          <a:p>
            <a:pPr marL="2171700"/>
            <a:r>
              <a:rPr lang="en-US" i="1" dirty="0">
                <a:solidFill>
                  <a:srgbClr val="FF0000"/>
                </a:solidFill>
                <a:latin typeface="Arial Rounded MT Bold" pitchFamily="34" charset="0"/>
              </a:rPr>
              <a:t>Have HIGH EXPECATIONS for all </a:t>
            </a:r>
          </a:p>
          <a:p>
            <a:pPr marL="2171700"/>
            <a:r>
              <a:rPr lang="en-US" i="1" dirty="0">
                <a:solidFill>
                  <a:srgbClr val="FF0000"/>
                </a:solidFill>
                <a:latin typeface="Arial Rounded MT Bold" pitchFamily="34" charset="0"/>
              </a:rPr>
              <a:t>Meet their educational needs</a:t>
            </a:r>
          </a:p>
          <a:p>
            <a:pPr marL="2171700"/>
            <a:r>
              <a:rPr lang="en-US" i="1" dirty="0">
                <a:solidFill>
                  <a:srgbClr val="FF0000"/>
                </a:solidFill>
                <a:latin typeface="Arial Rounded MT Bold" pitchFamily="34" charset="0"/>
              </a:rPr>
              <a:t>Bring the best out of every child</a:t>
            </a:r>
          </a:p>
          <a:p>
            <a:pPr marL="2171700"/>
            <a:r>
              <a:rPr lang="en-US" i="1" dirty="0">
                <a:solidFill>
                  <a:srgbClr val="FF0000"/>
                </a:solidFill>
                <a:latin typeface="Arial Rounded MT Bold" pitchFamily="34" charset="0"/>
              </a:rPr>
              <a:t>Increase Student Achievement</a:t>
            </a:r>
          </a:p>
          <a:p>
            <a:endParaRPr lang="en-US" i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74" y="3505200"/>
            <a:ext cx="1700835" cy="2503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4FD9BD-73F8-40F3-9C9C-22F7988BE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5217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23C743-AEBC-495C-B9F1-5C5E79C10C92}"/>
              </a:ext>
            </a:extLst>
          </p:cNvPr>
          <p:cNvSpPr txBox="1"/>
          <p:nvPr/>
        </p:nvSpPr>
        <p:spPr>
          <a:xfrm>
            <a:off x="2895600" y="1981200"/>
            <a:ext cx="3048000" cy="433251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indent="0" algn="ctr">
              <a:buNone/>
            </a:pPr>
            <a:r>
              <a:rPr lang="en-US" sz="2400" b="1" u="sng" dirty="0">
                <a:solidFill>
                  <a:srgbClr val="002060"/>
                </a:solidFill>
                <a:latin typeface="Comic Sans MS" pitchFamily="66" charset="0"/>
              </a:rPr>
              <a:t>    Vision for my students…</a:t>
            </a:r>
          </a:p>
          <a:p>
            <a:r>
              <a:rPr lang="en-US" i="1" dirty="0">
                <a:solidFill>
                  <a:srgbClr val="FF0000"/>
                </a:solidFill>
                <a:latin typeface="Arial Rounded MT Bold" pitchFamily="34" charset="0"/>
              </a:rPr>
              <a:t>-Become independent</a:t>
            </a:r>
          </a:p>
          <a:p>
            <a:r>
              <a:rPr lang="en-US" i="1" dirty="0">
                <a:solidFill>
                  <a:srgbClr val="FF0000"/>
                </a:solidFill>
                <a:latin typeface="Arial Rounded MT Bold" pitchFamily="34" charset="0"/>
              </a:rPr>
              <a:t>-Be motivated and excited about learning</a:t>
            </a:r>
          </a:p>
          <a:p>
            <a:r>
              <a:rPr lang="en-US" i="1" dirty="0">
                <a:solidFill>
                  <a:srgbClr val="FF0000"/>
                </a:solidFill>
                <a:latin typeface="Arial Rounded MT Bold" pitchFamily="34" charset="0"/>
              </a:rPr>
              <a:t>-Strive for excellence</a:t>
            </a:r>
          </a:p>
          <a:p>
            <a:endParaRPr lang="en-US" i="1" dirty="0">
              <a:solidFill>
                <a:srgbClr val="FF0000"/>
              </a:solidFill>
              <a:latin typeface="Arial Rounded MT Bold" pitchFamily="34" charset="0"/>
            </a:endParaRPr>
          </a:p>
          <a:p>
            <a:endParaRPr lang="en-US" i="1" dirty="0">
              <a:solidFill>
                <a:srgbClr val="FF0000"/>
              </a:solidFill>
              <a:latin typeface="Arial Rounded MT Bold" pitchFamily="34" charset="0"/>
            </a:endParaRPr>
          </a:p>
          <a:p>
            <a:endParaRPr lang="en-US" i="1" dirty="0">
              <a:solidFill>
                <a:srgbClr val="FF0000"/>
              </a:solidFill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en-US" sz="2800" b="1" u="sng" dirty="0">
                <a:solidFill>
                  <a:srgbClr val="002060"/>
                </a:solidFill>
                <a:latin typeface="Comic Sans MS" pitchFamily="66" charset="0"/>
                <a:ea typeface="+mj-ea"/>
                <a:cs typeface="+mj-cs"/>
              </a:rPr>
              <a:t>My goals are to…</a:t>
            </a:r>
          </a:p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  <a:latin typeface="Arial Rounded MT Bold" pitchFamily="34" charset="0"/>
              </a:rPr>
              <a:t>-Have HIGH EXPECATIONS for all  students</a:t>
            </a:r>
          </a:p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  <a:latin typeface="Arial Rounded MT Bold" pitchFamily="34" charset="0"/>
              </a:rPr>
              <a:t>-Meet their educational needs</a:t>
            </a:r>
          </a:p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  <a:latin typeface="Arial Rounded MT Bold" pitchFamily="34" charset="0"/>
              </a:rPr>
              <a:t>-Bring the best out of every child</a:t>
            </a:r>
          </a:p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  <a:latin typeface="Arial Rounded MT Bold" pitchFamily="34" charset="0"/>
              </a:rPr>
              <a:t>-Increase Student Achievement</a:t>
            </a:r>
          </a:p>
          <a:p>
            <a:endParaRPr lang="en-US" i="1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337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Daily Schedule/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6601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I will communicate with you if there is behavior problems. 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	-Please help me with consequences(no iPad, phone, or computer).</a:t>
            </a:r>
          </a:p>
          <a:p>
            <a:r>
              <a:rPr lang="en-US" dirty="0">
                <a:solidFill>
                  <a:schemeClr val="bg2"/>
                </a:solidFill>
              </a:rPr>
              <a:t>I will be sending home a weekly schedule of assignments.</a:t>
            </a:r>
          </a:p>
          <a:p>
            <a:pPr marL="457200" lvl="1" indent="0"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31FB78-92FD-4C81-907F-A421F2FE2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867"/>
            <a:ext cx="9144000" cy="6878867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85A0326-B0B4-41C3-B2F6-56D37D2058E3}"/>
              </a:ext>
            </a:extLst>
          </p:cNvPr>
          <p:cNvSpPr txBox="1">
            <a:spLocks/>
          </p:cNvSpPr>
          <p:nvPr/>
        </p:nvSpPr>
        <p:spPr>
          <a:xfrm>
            <a:off x="685800" y="205739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I will communicate through Class Dojo. </a:t>
            </a:r>
          </a:p>
          <a:p>
            <a:pPr marL="0" indent="0">
              <a:buFont typeface="Arial" pitchFamily="34" charset="0"/>
              <a:buNone/>
            </a:pPr>
            <a:r>
              <a:rPr lang="en-US" dirty="0">
                <a:solidFill>
                  <a:srgbClr val="C00000"/>
                </a:solidFill>
              </a:rPr>
              <a:t>	</a:t>
            </a:r>
            <a:r>
              <a:rPr lang="en-US" sz="2600" dirty="0">
                <a:solidFill>
                  <a:srgbClr val="C00000"/>
                </a:solidFill>
              </a:rPr>
              <a:t>-Please help me with consequences(no iPad, phone, or computer).</a:t>
            </a:r>
          </a:p>
          <a:p>
            <a:r>
              <a:rPr lang="en-US" dirty="0">
                <a:solidFill>
                  <a:srgbClr val="C00000"/>
                </a:solidFill>
              </a:rPr>
              <a:t>For positive behavior: there will be positive reinforcers given, such as treasure box, computer time, and bins(Legos, Playdoh, little toys).</a:t>
            </a:r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I will be sending home a schedule of assignments weekly.</a:t>
            </a:r>
          </a:p>
          <a:p>
            <a:pPr marL="457200" lvl="1" indent="0">
              <a:buFont typeface="Arial" pitchFamily="34" charset="0"/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AA8024-BC2D-4E9C-B425-7691B98D2C9A}"/>
              </a:ext>
            </a:extLst>
          </p:cNvPr>
          <p:cNvSpPr txBox="1"/>
          <p:nvPr/>
        </p:nvSpPr>
        <p:spPr>
          <a:xfrm>
            <a:off x="1143000" y="965377"/>
            <a:ext cx="70866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Bodoni MT Black" panose="02070A03080606020203" pitchFamily="18" charset="0"/>
              </a:rPr>
              <a:t>Assignments and Behavior</a:t>
            </a:r>
          </a:p>
        </p:txBody>
      </p:sp>
    </p:spTree>
    <p:extLst>
      <p:ext uri="{BB962C8B-B14F-4D97-AF65-F5344CB8AC3E}">
        <p14:creationId xmlns:p14="http://schemas.microsoft.com/office/powerpoint/2010/main" val="735979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Websites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www.dadeschools.net</a:t>
            </a:r>
            <a:endParaRPr lang="en-US" dirty="0"/>
          </a:p>
          <a:p>
            <a:r>
              <a:rPr lang="en-US" dirty="0"/>
              <a:t>Login and access </a:t>
            </a:r>
            <a:r>
              <a:rPr lang="en-US" dirty="0" err="1"/>
              <a:t>i</a:t>
            </a:r>
            <a:r>
              <a:rPr lang="en-US" dirty="0"/>
              <a:t>-ready THEY NEED TO DO IT ON THEIR OWN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EC6E44-780D-4007-B3A1-B1646E475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159" y="0"/>
            <a:ext cx="9067800" cy="6934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4628F1-EE34-CDC6-B5F7-FF4FD8838C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07" y="3264059"/>
            <a:ext cx="5468586" cy="26397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ECC0DA-5BEA-543C-353B-24858F84F802}"/>
              </a:ext>
            </a:extLst>
          </p:cNvPr>
          <p:cNvSpPr txBox="1"/>
          <p:nvPr/>
        </p:nvSpPr>
        <p:spPr>
          <a:xfrm>
            <a:off x="419100" y="1079897"/>
            <a:ext cx="82296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002060"/>
                </a:solidFill>
                <a:latin typeface="Algerian" panose="04020705040A02060702" pitchFamily="82" charset="0"/>
              </a:rPr>
              <a:t>CURRICULLUM</a:t>
            </a:r>
            <a:endParaRPr lang="en-US" sz="2800" dirty="0">
              <a:solidFill>
                <a:srgbClr val="002060"/>
              </a:solidFill>
              <a:latin typeface="Algerian" panose="04020705040A02060702" pitchFamily="82" charset="0"/>
            </a:endParaRP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Algerian" panose="04020705040A02060702" pitchFamily="82" charset="0"/>
              </a:rPr>
              <a:t>WE WILL BE UTILIZING </a:t>
            </a:r>
            <a:r>
              <a:rPr lang="en-US" sz="2800" dirty="0" err="1">
                <a:solidFill>
                  <a:srgbClr val="002060"/>
                </a:solidFill>
                <a:latin typeface="Algerian" panose="04020705040A02060702" pitchFamily="82" charset="0"/>
              </a:rPr>
              <a:t>i</a:t>
            </a:r>
            <a:r>
              <a:rPr lang="en-US" sz="2800" dirty="0">
                <a:solidFill>
                  <a:srgbClr val="002060"/>
                </a:solidFill>
                <a:latin typeface="Algerian" panose="04020705040A02060702" pitchFamily="82" charset="0"/>
              </a:rPr>
              <a:t>-READY, BRAINPOP JR., IXL, AND READING A-Z</a:t>
            </a:r>
          </a:p>
          <a:p>
            <a:pPr algn="ctr"/>
            <a:r>
              <a:rPr lang="en-US" sz="2800" u="sng" dirty="0">
                <a:solidFill>
                  <a:srgbClr val="002060"/>
                </a:solidFill>
                <a:latin typeface="Algerian" panose="04020705040A02060702" pitchFamily="82" charset="0"/>
              </a:rPr>
              <a:t>FAA for 3</a:t>
            </a:r>
            <a:r>
              <a:rPr lang="en-US" sz="2800" u="sng" baseline="30000" dirty="0">
                <a:solidFill>
                  <a:srgbClr val="002060"/>
                </a:solidFill>
                <a:latin typeface="Algerian" panose="04020705040A02060702" pitchFamily="82" charset="0"/>
              </a:rPr>
              <a:t>rd</a:t>
            </a:r>
            <a:r>
              <a:rPr lang="en-US" sz="2800" u="sng" dirty="0">
                <a:solidFill>
                  <a:srgbClr val="002060"/>
                </a:solidFill>
                <a:latin typeface="Algerian" panose="04020705040A02060702" pitchFamily="82" charset="0"/>
              </a:rPr>
              <a:t>-5</a:t>
            </a:r>
            <a:r>
              <a:rPr lang="en-US" sz="2800" u="sng" baseline="30000" dirty="0">
                <a:solidFill>
                  <a:srgbClr val="002060"/>
                </a:solidFill>
                <a:latin typeface="Algerian" panose="04020705040A02060702" pitchFamily="82" charset="0"/>
              </a:rPr>
              <a:t>th </a:t>
            </a:r>
            <a:r>
              <a:rPr lang="en-US" sz="2800" u="sng" dirty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MATH &amp; READING</a:t>
            </a:r>
          </a:p>
          <a:p>
            <a:pPr algn="ctr"/>
            <a:r>
              <a:rPr lang="en-US" sz="2800" u="sng" dirty="0">
                <a:solidFill>
                  <a:schemeClr val="bg2">
                    <a:lumMod val="75000"/>
                  </a:schemeClr>
                </a:solidFill>
                <a:latin typeface="Algerian" panose="04020705040A02060702" pitchFamily="82" charset="0"/>
              </a:rPr>
              <a:t>5</a:t>
            </a:r>
            <a:r>
              <a:rPr lang="en-US" sz="2800" u="sng" baseline="30000" dirty="0">
                <a:solidFill>
                  <a:schemeClr val="bg2">
                    <a:lumMod val="75000"/>
                  </a:schemeClr>
                </a:solidFill>
                <a:latin typeface="Algerian" panose="04020705040A02060702" pitchFamily="82" charset="0"/>
              </a:rPr>
              <a:t>th</a:t>
            </a:r>
            <a:r>
              <a:rPr lang="en-US" sz="2800" u="sng" dirty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 SCIENCE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Algerian" panose="04020705040A02060702" pitchFamily="8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8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Freeform 49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rgbClr val="703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Freeform 48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rgbClr val="FFB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6" name="Freeform 47"/>
            <p:cNvSpPr>
              <a:spLocks/>
            </p:cNvSpPr>
            <p:nvPr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46"/>
            <p:cNvSpPr>
              <a:spLocks/>
            </p:cNvSpPr>
            <p:nvPr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E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45"/>
            <p:cNvSpPr>
              <a:spLocks/>
            </p:cNvSpPr>
            <p:nvPr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44"/>
            <p:cNvSpPr>
              <a:spLocks/>
            </p:cNvSpPr>
            <p:nvPr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rgbClr val="FFB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rgbClr val="00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1"/>
            <p:cNvSpPr>
              <a:spLocks/>
            </p:cNvSpPr>
            <p:nvPr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B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0"/>
            <p:cNvSpPr>
              <a:spLocks/>
            </p:cNvSpPr>
            <p:nvPr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rgbClr val="FFB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39"/>
            <p:cNvSpPr>
              <a:spLocks/>
            </p:cNvSpPr>
            <p:nvPr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FFE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5" name="Group 22"/>
            <p:cNvGrpSpPr>
              <a:grpSpLocks/>
            </p:cNvGrpSpPr>
            <p:nvPr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6" name="Group 35"/>
              <p:cNvGrpSpPr>
                <a:grpSpLocks/>
              </p:cNvGrpSpPr>
              <p:nvPr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29" name="Freeform 38"/>
                <p:cNvSpPr>
                  <a:spLocks/>
                </p:cNvSpPr>
                <p:nvPr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37"/>
                <p:cNvSpPr>
                  <a:spLocks/>
                </p:cNvSpPr>
                <p:nvPr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36"/>
                <p:cNvSpPr>
                  <a:spLocks/>
                </p:cNvSpPr>
                <p:nvPr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7" name="Freeform 34"/>
              <p:cNvSpPr>
                <a:spLocks/>
              </p:cNvSpPr>
              <p:nvPr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33"/>
              <p:cNvSpPr>
                <a:spLocks/>
              </p:cNvSpPr>
              <p:nvPr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32"/>
              <p:cNvSpPr>
                <a:spLocks/>
              </p:cNvSpPr>
              <p:nvPr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0" name="Group 23"/>
              <p:cNvGrpSpPr>
                <a:grpSpLocks/>
              </p:cNvGrpSpPr>
              <p:nvPr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21" name="Freeform 31"/>
                <p:cNvSpPr>
                  <a:spLocks/>
                </p:cNvSpPr>
                <p:nvPr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30"/>
                <p:cNvSpPr>
                  <a:spLocks/>
                </p:cNvSpPr>
                <p:nvPr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9"/>
                <p:cNvSpPr>
                  <a:spLocks/>
                </p:cNvSpPr>
                <p:nvPr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8"/>
                <p:cNvSpPr>
                  <a:spLocks/>
                </p:cNvSpPr>
                <p:nvPr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7"/>
                <p:cNvSpPr>
                  <a:spLocks/>
                </p:cNvSpPr>
                <p:nvPr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6"/>
                <p:cNvSpPr>
                  <a:spLocks/>
                </p:cNvSpPr>
                <p:nvPr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5"/>
                <p:cNvSpPr>
                  <a:spLocks/>
                </p:cNvSpPr>
                <p:nvPr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4"/>
                <p:cNvSpPr>
                  <a:spLocks/>
                </p:cNvSpPr>
                <p:nvPr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2" name="Group 18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33" name="Freeform 20"/>
            <p:cNvSpPr>
              <a:spLocks/>
            </p:cNvSpPr>
            <p:nvPr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rgbClr val="703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9"/>
            <p:cNvSpPr>
              <a:spLocks/>
            </p:cNvSpPr>
            <p:nvPr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rgbClr val="703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" name="Group 5" descr="crayon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36" name="Group 7"/>
            <p:cNvGrpSpPr>
              <a:grpSpLocks/>
            </p:cNvGrpSpPr>
            <p:nvPr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38" name="Freeform 17"/>
              <p:cNvSpPr>
                <a:spLocks/>
              </p:cNvSpPr>
              <p:nvPr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39" name="Group 8"/>
              <p:cNvGrpSpPr>
                <a:grpSpLocks/>
              </p:cNvGrpSpPr>
              <p:nvPr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0" name="Freeform 16"/>
                <p:cNvSpPr>
                  <a:spLocks/>
                </p:cNvSpPr>
                <p:nvPr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Freeform 15"/>
                <p:cNvSpPr>
                  <a:spLocks/>
                </p:cNvSpPr>
                <p:nvPr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14"/>
                <p:cNvSpPr>
                  <a:spLocks/>
                </p:cNvSpPr>
                <p:nvPr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13"/>
                <p:cNvSpPr>
                  <a:spLocks/>
                </p:cNvSpPr>
                <p:nvPr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Freeform 12"/>
                <p:cNvSpPr>
                  <a:spLocks/>
                </p:cNvSpPr>
                <p:nvPr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11"/>
                <p:cNvSpPr>
                  <a:spLocks/>
                </p:cNvSpPr>
                <p:nvPr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10"/>
                <p:cNvSpPr>
                  <a:spLocks/>
                </p:cNvSpPr>
                <p:nvPr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9"/>
                <p:cNvSpPr>
                  <a:spLocks/>
                </p:cNvSpPr>
                <p:nvPr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37" name="Line 6"/>
            <p:cNvSpPr>
              <a:spLocks noChangeShapeType="1"/>
            </p:cNvSpPr>
            <p:nvPr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B80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583519" y="113516"/>
            <a:ext cx="8157256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sng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Comic Sans MS" pitchFamily="66" charset="0"/>
              </a:rPr>
              <a:t>Attendance</a:t>
            </a:r>
            <a:endParaRPr kumimoji="0" lang="en-US" sz="4400" b="1" i="0" u="sng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1"/>
          <p:cNvSpPr>
            <a:spLocks noChangeArrowheads="1"/>
          </p:cNvSpPr>
          <p:nvPr/>
        </p:nvSpPr>
        <p:spPr bwMode="auto">
          <a:xfrm>
            <a:off x="1939926" y="1254788"/>
            <a:ext cx="6292847" cy="51491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Symbol" pitchFamily="18" charset="2"/>
              <a:buChar char="·"/>
              <a:tabLst/>
            </a:pPr>
            <a:r>
              <a:rPr kumimoji="0" lang="en-US" sz="26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 Rounded MT Bold" pitchFamily="34" charset="0"/>
                <a:cs typeface="Arial" pitchFamily="34" charset="0"/>
              </a:rPr>
              <a:t>Side door opens from 7:40-7:55A.M.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tabLst/>
            </a:pPr>
            <a:endParaRPr kumimoji="0" lang="en-US" sz="26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Symbol" pitchFamily="18" charset="2"/>
              <a:buChar char="·"/>
              <a:tabLst/>
            </a:pPr>
            <a:r>
              <a:rPr kumimoji="0" lang="en-US" sz="26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 Rounded MT Bold" pitchFamily="34" charset="0"/>
                <a:cs typeface="Arial" pitchFamily="34" charset="0"/>
              </a:rPr>
              <a:t>School starts at 8:00 A.M.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tabLst/>
            </a:pPr>
            <a:endParaRPr kumimoji="0" lang="en-US" sz="26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Symbol" pitchFamily="18" charset="2"/>
              <a:buChar char="·"/>
              <a:tabLst/>
            </a:pPr>
            <a:r>
              <a:rPr kumimoji="0" lang="en-US" sz="26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 Rounded MT Bold" pitchFamily="34" charset="0"/>
                <a:cs typeface="Arial" pitchFamily="34" charset="0"/>
              </a:rPr>
              <a:t>Late arrivals must pick</a:t>
            </a:r>
            <a:r>
              <a:rPr kumimoji="0" lang="en-US" sz="2600" b="1" i="0" u="none" strike="noStrike" cap="none" normalizeH="0" dirty="0">
                <a:ln>
                  <a:noFill/>
                </a:ln>
                <a:solidFill>
                  <a:srgbClr val="7030A0"/>
                </a:solidFill>
                <a:effectLst/>
                <a:latin typeface="Arial Rounded MT Bold" pitchFamily="34" charset="0"/>
                <a:cs typeface="Arial" pitchFamily="34" charset="0"/>
              </a:rPr>
              <a:t> up tardy slip from the office before coming to class.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tabLst/>
            </a:pPr>
            <a:endParaRPr kumimoji="0" lang="en-US" sz="2600" b="1" i="0" u="none" strike="noStrike" cap="none" normalizeH="0" dirty="0">
              <a:ln>
                <a:noFill/>
              </a:ln>
              <a:solidFill>
                <a:srgbClr val="7030A0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Symbol" pitchFamily="18" charset="2"/>
              <a:buChar char="·"/>
              <a:tabLst/>
            </a:pPr>
            <a:r>
              <a:rPr lang="en-US" sz="2600" b="1" dirty="0">
                <a:solidFill>
                  <a:srgbClr val="7030A0"/>
                </a:solidFill>
                <a:latin typeface="Arial Rounded MT Bold" pitchFamily="34" charset="0"/>
                <a:cs typeface="Arial" pitchFamily="34" charset="0"/>
              </a:rPr>
              <a:t>Send a note to the teacher for a tardy, absence, or early dismissal.</a:t>
            </a:r>
            <a:endParaRPr kumimoji="0" lang="en-US" sz="26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 Rounded MT Bold" pitchFamily="34" charset="0"/>
              <a:cs typeface="Arial" pitchFamily="34" charset="0"/>
            </a:endParaRPr>
          </a:p>
        </p:txBody>
      </p:sp>
      <p:pic>
        <p:nvPicPr>
          <p:cNvPr id="1027" name="Picture 3" descr="C:\Users\Administrator\AppData\Local\Microsoft\Windows\Temporary Internet Files\Content.IE5\IT0HRAT7\MC90038388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20" y="1720519"/>
            <a:ext cx="1819656" cy="181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1CA4F46-42D4-4F60-9E60-E678F0CA2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3" y="-24225"/>
            <a:ext cx="9112249" cy="685800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19DEA393-2E1B-4A2B-BD7A-9617CF30B64A}"/>
              </a:ext>
            </a:extLst>
          </p:cNvPr>
          <p:cNvSpPr txBox="1"/>
          <p:nvPr/>
        </p:nvSpPr>
        <p:spPr>
          <a:xfrm>
            <a:off x="1593852" y="1577363"/>
            <a:ext cx="5540948" cy="365503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 Rounded MT Bold" pitchFamily="34" charset="0"/>
                <a:cs typeface="Arial" pitchFamily="34" charset="0"/>
              </a:rPr>
              <a:t>Side door opens from 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8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 Rounded MT Bold" pitchFamily="34" charset="0"/>
                <a:cs typeface="Arial" pitchFamily="34" charset="0"/>
              </a:rPr>
              <a:t>:00-8:20 A.M.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Char char="v"/>
              <a:tabLst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Parents please be patient in the parking lot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 Rounded MT Bold" pitchFamily="34" charset="0"/>
                <a:cs typeface="Arial" pitchFamily="34" charset="0"/>
              </a:rPr>
              <a:t>School starts at 8:35 A.M.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 Rounded MT Bold" pitchFamily="34" charset="0"/>
                <a:cs typeface="Arial" pitchFamily="34" charset="0"/>
              </a:rPr>
              <a:t>Dismissal is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 at 3:05 except on Wednesdays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tabLst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     at 1:50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 Rounded MT Bold" pitchFamily="34" charset="0"/>
                <a:cs typeface="Arial" pitchFamily="34" charset="0"/>
              </a:rPr>
              <a:t>Late arrivals must pick</a:t>
            </a:r>
            <a:r>
              <a:rPr kumimoji="0" lang="en-US" sz="1800" b="1" i="0" u="none" strike="noStrike" cap="none" normalizeH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 Rounded MT Bold" pitchFamily="34" charset="0"/>
                <a:cs typeface="Arial" pitchFamily="34" charset="0"/>
              </a:rPr>
              <a:t> up a tardy slip from the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tabLst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	</a:t>
            </a:r>
            <a:r>
              <a:rPr kumimoji="0" lang="en-US" sz="1800" b="1" i="0" u="none" strike="noStrike" cap="none" normalizeH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 Rounded MT Bold" pitchFamily="34" charset="0"/>
                <a:cs typeface="Arial" pitchFamily="34" charset="0"/>
              </a:rPr>
              <a:t> office before coming to class.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Char char="v"/>
              <a:tabLst/>
            </a:pP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Send a note to the teacher or email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tabLst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	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 4511attendance@dadeschools.net for a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n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tabLst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	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absence within 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 Rounded MT Bold" pitchFamily="34" charset="0"/>
                <a:cs typeface="Arial" pitchFamily="34" charset="0"/>
              </a:rPr>
              <a:t>3 days from return date.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tabLst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	Absences more than 5 days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tabLst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	 require a dr.’s note.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AC35969-14CA-4CA2-A7CD-8E6A147FC1EE}"/>
              </a:ext>
            </a:extLst>
          </p:cNvPr>
          <p:cNvSpPr txBox="1"/>
          <p:nvPr/>
        </p:nvSpPr>
        <p:spPr>
          <a:xfrm>
            <a:off x="2743200" y="915203"/>
            <a:ext cx="320040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Attendance</a:t>
            </a:r>
          </a:p>
        </p:txBody>
      </p:sp>
    </p:spTree>
    <p:extLst>
      <p:ext uri="{BB962C8B-B14F-4D97-AF65-F5344CB8AC3E}">
        <p14:creationId xmlns:p14="http://schemas.microsoft.com/office/powerpoint/2010/main" val="2642004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A3ED2B-B7EC-4E79-B430-9933FCDF95EA}"/>
              </a:ext>
            </a:extLst>
          </p:cNvPr>
          <p:cNvSpPr txBox="1"/>
          <p:nvPr/>
        </p:nvSpPr>
        <p:spPr>
          <a:xfrm>
            <a:off x="1790700" y="852377"/>
            <a:ext cx="5181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     </a:t>
            </a:r>
            <a:r>
              <a:rPr lang="en-US" dirty="0">
                <a:solidFill>
                  <a:schemeClr val="bg1"/>
                </a:solidFill>
              </a:rPr>
              <a:t>To Be a  </a:t>
            </a:r>
            <a:r>
              <a:rPr lang="en-US" sz="4800" b="1" dirty="0">
                <a:solidFill>
                  <a:srgbClr val="FF0000"/>
                </a:solidFill>
              </a:rPr>
              <a:t>Volunteer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You need to re-register every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You need to have a school shirt to be worn anytime you are going to volunteer (even for a birthday)</a:t>
            </a: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7A9331-5192-44D7-93CE-48EE531FA8C8}"/>
              </a:ext>
            </a:extLst>
          </p:cNvPr>
          <p:cNvSpPr txBox="1"/>
          <p:nvPr/>
        </p:nvSpPr>
        <p:spPr>
          <a:xfrm>
            <a:off x="2057400" y="3530033"/>
            <a:ext cx="4648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    Safety Drills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Monthly drills will be performed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Hard Corner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009C77-158D-44A2-A801-2C511CE40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57" y="0"/>
            <a:ext cx="8925543" cy="65284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EB3B156-4CEE-45C3-AAAC-45E60AD093DE}"/>
              </a:ext>
            </a:extLst>
          </p:cNvPr>
          <p:cNvSpPr txBox="1"/>
          <p:nvPr/>
        </p:nvSpPr>
        <p:spPr>
          <a:xfrm>
            <a:off x="4993071" y="350122"/>
            <a:ext cx="3733799" cy="5232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lgerian" panose="04020705040A02060702" pitchFamily="82" charset="0"/>
              </a:rPr>
              <a:t>     Safety Drills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B1D9D7-633C-49F6-8644-CE3BB93F2EB3}"/>
              </a:ext>
            </a:extLst>
          </p:cNvPr>
          <p:cNvSpPr txBox="1"/>
          <p:nvPr/>
        </p:nvSpPr>
        <p:spPr>
          <a:xfrm>
            <a:off x="4892207" y="2209800"/>
            <a:ext cx="3935529" cy="41148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2">
                    <a:lumMod val="75000"/>
                  </a:schemeClr>
                </a:solidFill>
                <a:latin typeface="Algerian" panose="04020705040A02060702" pitchFamily="82" charset="0"/>
              </a:rPr>
              <a:t>Monthly drills will be performed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2">
                    <a:lumMod val="75000"/>
                  </a:schemeClr>
                </a:solidFill>
                <a:latin typeface="Algerian" panose="04020705040A02060702" pitchFamily="82" charset="0"/>
              </a:rPr>
              <a:t>Safe area</a:t>
            </a: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0A5E1A-7EB3-4BF7-B5F9-8C5113C28893}"/>
              </a:ext>
            </a:extLst>
          </p:cNvPr>
          <p:cNvSpPr txBox="1"/>
          <p:nvPr/>
        </p:nvSpPr>
        <p:spPr>
          <a:xfrm>
            <a:off x="532090" y="329516"/>
            <a:ext cx="3687219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lgerian" panose="04020705040A02060702" pitchFamily="82" charset="0"/>
              </a:rPr>
              <a:t>Uniforms</a:t>
            </a:r>
            <a:endParaRPr kumimoji="0" lang="en-US" sz="3200" b="1" i="0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lgerian" panose="04020705040A02060702" pitchFamily="82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DCF0AF-EFAF-4EC0-A2EE-6B353EE26341}"/>
              </a:ext>
            </a:extLst>
          </p:cNvPr>
          <p:cNvSpPr txBox="1"/>
          <p:nvPr/>
        </p:nvSpPr>
        <p:spPr>
          <a:xfrm>
            <a:off x="408956" y="2286000"/>
            <a:ext cx="3995108" cy="411480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noAutofit/>
          </a:bodyPr>
          <a:lstStyle/>
          <a:p>
            <a:pPr algn="ctr"/>
            <a:r>
              <a:rPr lang="en-US" sz="1600" b="1" dirty="0">
                <a:latin typeface="Algerian" panose="04020705040A02060702" pitchFamily="82" charset="0"/>
              </a:rPr>
              <a:t>We are a mandatory uniform school!</a:t>
            </a:r>
          </a:p>
          <a:p>
            <a:endParaRPr lang="en-US" sz="1800" b="1" dirty="0">
              <a:latin typeface="Algerian" panose="04020705040A02060702" pitchFamily="82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1800" b="1" dirty="0">
                <a:latin typeface="Algerian" panose="04020705040A02060702" pitchFamily="82" charset="0"/>
              </a:rPr>
              <a:t>Red, white, or navy polo</a:t>
            </a:r>
          </a:p>
          <a:p>
            <a:r>
              <a:rPr lang="en-US" b="1" dirty="0">
                <a:latin typeface="Algerian" panose="04020705040A02060702" pitchFamily="82" charset="0"/>
              </a:rPr>
              <a:t>	</a:t>
            </a:r>
            <a:r>
              <a:rPr lang="en-US" sz="1800" b="1" dirty="0">
                <a:latin typeface="Algerian" panose="04020705040A02060702" pitchFamily="82" charset="0"/>
              </a:rPr>
              <a:t> style shirt with school </a:t>
            </a:r>
          </a:p>
          <a:p>
            <a:r>
              <a:rPr lang="en-US" b="1" dirty="0">
                <a:latin typeface="Algerian" panose="04020705040A02060702" pitchFamily="82" charset="0"/>
              </a:rPr>
              <a:t>	 </a:t>
            </a:r>
            <a:r>
              <a:rPr lang="en-US" sz="1800" b="1" dirty="0">
                <a:latin typeface="Algerian" panose="04020705040A02060702" pitchFamily="82" charset="0"/>
              </a:rPr>
              <a:t>logo.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800" b="1" dirty="0">
                <a:latin typeface="Algerian" panose="04020705040A02060702" pitchFamily="82" charset="0"/>
              </a:rPr>
              <a:t>School t-shirt with logo </a:t>
            </a:r>
          </a:p>
          <a:p>
            <a:r>
              <a:rPr lang="en-US" b="1" dirty="0">
                <a:latin typeface="Algerian" panose="04020705040A02060702" pitchFamily="82" charset="0"/>
              </a:rPr>
              <a:t>        May be worn on Fridays </a:t>
            </a:r>
          </a:p>
          <a:p>
            <a:r>
              <a:rPr lang="en-US" sz="1800" b="1" dirty="0">
                <a:latin typeface="Algerian" panose="04020705040A02060702" pitchFamily="82" charset="0"/>
              </a:rPr>
              <a:t>        With jeans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lgerian" panose="04020705040A02060702" pitchFamily="82" charset="0"/>
              </a:rPr>
              <a:t>Sweater/Jacket must be</a:t>
            </a:r>
          </a:p>
          <a:p>
            <a:pPr lvl="1"/>
            <a:r>
              <a:rPr lang="en-US" b="1" dirty="0">
                <a:latin typeface="Algerian" panose="04020705040A02060702" pitchFamily="82" charset="0"/>
              </a:rPr>
              <a:t> school colors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800" b="1" dirty="0">
                <a:latin typeface="Algerian" panose="04020705040A02060702" pitchFamily="82" charset="0"/>
              </a:rPr>
              <a:t>Navy pants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800" b="1" dirty="0">
                <a:latin typeface="Algerian" panose="04020705040A02060702" pitchFamily="82" charset="0"/>
              </a:rPr>
              <a:t>(no jean shorts)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800" b="1" dirty="0">
                <a:latin typeface="Algerian" panose="04020705040A02060702" pitchFamily="82" charset="0"/>
              </a:rPr>
              <a:t>Bermuda length shorts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b="1" dirty="0">
                <a:latin typeface="Algerian" panose="04020705040A02060702" pitchFamily="82" charset="0"/>
              </a:rPr>
              <a:t>RED SCHOOL SPIRIT SHIRT FOR</a:t>
            </a:r>
          </a:p>
          <a:p>
            <a:r>
              <a:rPr lang="en-US" b="1" dirty="0">
                <a:latin typeface="Algerian" panose="04020705040A02060702" pitchFamily="82" charset="0"/>
              </a:rPr>
              <a:t>        FIELD TRIPS</a:t>
            </a:r>
            <a:endParaRPr lang="en-US" sz="1800" b="1" dirty="0">
              <a:latin typeface="Algerian" panose="04020705040A02060702" pitchFamily="82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1800" b="1" dirty="0">
              <a:solidFill>
                <a:schemeClr val="bg2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04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istrator\AppData\Local\Microsoft\Windows\Temporary Internet Files\Content.IE5\SAVW1221\MC90010522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087" y="533400"/>
            <a:ext cx="43434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581400"/>
            <a:ext cx="8229600" cy="1295400"/>
          </a:xfrm>
        </p:spPr>
        <p:txBody>
          <a:bodyPr>
            <a:normAutofit fontScale="90000"/>
          </a:bodyPr>
          <a:lstStyle/>
          <a:p>
            <a:br>
              <a:rPr lang="en-US" b="1">
                <a:solidFill>
                  <a:srgbClr val="FF0000"/>
                </a:solidFill>
              </a:rPr>
            </a:br>
            <a:r>
              <a:rPr lang="en-US" b="1">
                <a:solidFill>
                  <a:srgbClr val="FF0000"/>
                </a:solidFill>
              </a:rPr>
              <a:t>for all of the Supplies!</a:t>
            </a:r>
            <a:br>
              <a:rPr lang="en-US" b="1">
                <a:solidFill>
                  <a:srgbClr val="FF0000"/>
                </a:solidFill>
              </a:rPr>
            </a:br>
            <a:br>
              <a:rPr lang="en-US" b="1">
                <a:solidFill>
                  <a:srgbClr val="FF0000"/>
                </a:solidFill>
              </a:rPr>
            </a:br>
            <a:r>
              <a:rPr lang="en-US" b="1">
                <a:solidFill>
                  <a:srgbClr val="FF0000"/>
                </a:solidFill>
              </a:rPr>
              <a:t>Wish List – Copy paper, anti-bacterial, tissue paper (kleenex), baby wipes</a:t>
            </a:r>
            <a:br>
              <a:rPr lang="en-US" b="1">
                <a:solidFill>
                  <a:srgbClr val="FF0000"/>
                </a:solidFill>
              </a:rPr>
            </a:br>
            <a:br>
              <a:rPr lang="en-US" b="1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633703-DB4E-4A59-A96F-8A0DD9F10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9" y="0"/>
            <a:ext cx="910278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426F84-5F81-5444-022B-598199BB6F54}"/>
              </a:ext>
            </a:extLst>
          </p:cNvPr>
          <p:cNvSpPr txBox="1"/>
          <p:nvPr/>
        </p:nvSpPr>
        <p:spPr>
          <a:xfrm>
            <a:off x="2323087" y="228600"/>
            <a:ext cx="4611113" cy="618630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Goudy Stout" panose="0202090407030B020401" pitchFamily="18" charset="0"/>
              </a:rPr>
              <a:t>Parent Portal</a:t>
            </a:r>
          </a:p>
          <a:p>
            <a:r>
              <a:rPr lang="en-US" dirty="0">
                <a:latin typeface="Aharoni" panose="020F0502020204030204" pitchFamily="2" charset="-79"/>
                <a:cs typeface="Aharoni" panose="020F0502020204030204" pitchFamily="2" charset="-79"/>
              </a:rPr>
              <a:t>-Use/login to the parent portal</a:t>
            </a:r>
          </a:p>
          <a:p>
            <a:r>
              <a:rPr lang="en-US" dirty="0">
                <a:latin typeface="Aharoni" panose="020F0502020204030204" pitchFamily="2" charset="-79"/>
                <a:cs typeface="Aharoni" panose="020F0502020204030204" pitchFamily="2" charset="-79"/>
              </a:rPr>
              <a:t>-Report Cards will ONLY be available on portal</a:t>
            </a:r>
          </a:p>
          <a:p>
            <a:r>
              <a:rPr lang="en-US" dirty="0">
                <a:latin typeface="Aharoni" panose="020F0502020204030204" pitchFamily="2" charset="-79"/>
                <a:cs typeface="Aharoni" panose="020F0502020204030204" pitchFamily="2" charset="-79"/>
              </a:rPr>
              <a:t>-Field Trips can only be paid through portal</a:t>
            </a:r>
          </a:p>
          <a:p>
            <a:r>
              <a:rPr lang="en-US" dirty="0">
                <a:latin typeface="Aharoni" panose="020F0502020204030204" pitchFamily="2" charset="-79"/>
                <a:cs typeface="Aharoni" panose="020F0502020204030204" pitchFamily="2" charset="-79"/>
              </a:rPr>
              <a:t>-Please have your ID when entering the building</a:t>
            </a:r>
          </a:p>
          <a:p>
            <a:endParaRPr lang="en-US" dirty="0">
              <a:latin typeface="Goudy Stout" panose="0202090407030B020401" pitchFamily="18" charset="0"/>
              <a:cs typeface="Aharoni" panose="020F0502020204030204" pitchFamily="2" charset="-79"/>
            </a:endParaRPr>
          </a:p>
          <a:p>
            <a:r>
              <a:rPr lang="en-US" u="sng" dirty="0">
                <a:latin typeface="Goudy Stout" panose="0202090407030B020401" pitchFamily="18" charset="0"/>
                <a:cs typeface="Aharoni" panose="020F0502020204030204" pitchFamily="2" charset="-79"/>
              </a:rPr>
              <a:t>Volunteers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-Must apply every year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-Must wear red school t-shirt to participate in any event (classroom event and/or field trips)</a:t>
            </a:r>
          </a:p>
          <a:p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u="sng" dirty="0">
                <a:latin typeface="Goudy Stout" panose="0202090407030B020401" pitchFamily="18" charset="0"/>
                <a:cs typeface="Aharoni" panose="02010803020104030203" pitchFamily="2" charset="-79"/>
              </a:rPr>
              <a:t>Birthday Celebrations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-ONLY store-bought treats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-NO BALLOONS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-Drop off in the office</a:t>
            </a:r>
          </a:p>
          <a:p>
            <a:endParaRPr lang="en-US" dirty="0">
              <a:solidFill>
                <a:srgbClr val="FF0000"/>
              </a:solidFill>
              <a:latin typeface="Aharoni" panose="020F0502020204030204" pitchFamily="2" charset="-79"/>
              <a:cs typeface="Aharoni" panose="020F0502020204030204" pitchFamily="2" charset="-79"/>
            </a:endParaRPr>
          </a:p>
          <a:p>
            <a:r>
              <a:rPr lang="en-US" dirty="0">
                <a:solidFill>
                  <a:srgbClr val="FF0000"/>
                </a:solidFill>
                <a:latin typeface="Goudy Stout" panose="0202090407030B020401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9603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AA67C3D-6D28-4C64-81F8-295FC9396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659154" y="0"/>
            <a:ext cx="1897292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813163" y="0"/>
            <a:ext cx="1902325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7" r="1" b="2813"/>
          <a:stretch/>
        </p:blipFill>
        <p:spPr bwMode="auto">
          <a:xfrm>
            <a:off x="3869497" y="76198"/>
            <a:ext cx="5247378" cy="3405188"/>
          </a:xfrm>
          <a:custGeom>
            <a:avLst/>
            <a:gdLst/>
            <a:ahLst/>
            <a:cxnLst/>
            <a:rect l="l" t="t" r="r" b="b"/>
            <a:pathLst>
              <a:path w="9526226" h="3405188">
                <a:moveTo>
                  <a:pt x="1617925" y="0"/>
                </a:moveTo>
                <a:lnTo>
                  <a:pt x="2711158" y="0"/>
                </a:lnTo>
                <a:lnTo>
                  <a:pt x="3027357" y="0"/>
                </a:lnTo>
                <a:lnTo>
                  <a:pt x="3491324" y="0"/>
                </a:lnTo>
                <a:lnTo>
                  <a:pt x="5200853" y="0"/>
                </a:lnTo>
                <a:lnTo>
                  <a:pt x="9526226" y="0"/>
                </a:lnTo>
                <a:lnTo>
                  <a:pt x="9526226" y="3405188"/>
                </a:lnTo>
                <a:lnTo>
                  <a:pt x="0" y="3405188"/>
                </a:lnTo>
                <a:lnTo>
                  <a:pt x="1596" y="3337395"/>
                </a:lnTo>
                <a:cubicBezTo>
                  <a:pt x="68390" y="1928213"/>
                  <a:pt x="632836" y="708413"/>
                  <a:pt x="1595801" y="1499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74283919-7E00-4FC2-BFC9-3F56E5880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998220" y="0"/>
            <a:ext cx="1465306" cy="3405188"/>
          </a:xfrm>
          <a:custGeom>
            <a:avLst/>
            <a:gdLst>
              <a:gd name="connsiteX0" fmla="*/ 340960 w 1953741"/>
              <a:gd name="connsiteY0" fmla="*/ 0 h 3405188"/>
              <a:gd name="connsiteX1" fmla="*/ 0 w 1953741"/>
              <a:gd name="connsiteY1" fmla="*/ 0 h 3405188"/>
              <a:gd name="connsiteX2" fmla="*/ 0 w 1953741"/>
              <a:gd name="connsiteY2" fmla="*/ 1 h 3405188"/>
              <a:gd name="connsiteX3" fmla="*/ 121075 w 1953741"/>
              <a:gd name="connsiteY3" fmla="*/ 1 h 3405188"/>
              <a:gd name="connsiteX4" fmla="*/ 143661 w 1953741"/>
              <a:gd name="connsiteY4" fmla="*/ 14998 h 3405188"/>
              <a:gd name="connsiteX5" fmla="*/ 1771120 w 1953741"/>
              <a:gd name="connsiteY5" fmla="*/ 3337396 h 3405188"/>
              <a:gd name="connsiteX6" fmla="*/ 1772750 w 1953741"/>
              <a:gd name="connsiteY6" fmla="*/ 3405188 h 3405188"/>
              <a:gd name="connsiteX7" fmla="*/ 1953741 w 1953741"/>
              <a:gd name="connsiteY7" fmla="*/ 3405188 h 3405188"/>
              <a:gd name="connsiteX8" fmla="*/ 1937324 w 1953741"/>
              <a:gd name="connsiteY8" fmla="*/ 3058183 h 3405188"/>
              <a:gd name="connsiteX9" fmla="*/ 363084 w 1953741"/>
              <a:gd name="connsiteY9" fmla="*/ 14997 h 340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3741" h="3405188">
                <a:moveTo>
                  <a:pt x="340960" y="0"/>
                </a:moveTo>
                <a:lnTo>
                  <a:pt x="0" y="0"/>
                </a:lnTo>
                <a:lnTo>
                  <a:pt x="0" y="1"/>
                </a:lnTo>
                <a:lnTo>
                  <a:pt x="121075" y="1"/>
                </a:lnTo>
                <a:lnTo>
                  <a:pt x="143661" y="14998"/>
                </a:lnTo>
                <a:cubicBezTo>
                  <a:pt x="1126713" y="708414"/>
                  <a:pt x="1702933" y="1928214"/>
                  <a:pt x="1771120" y="3337396"/>
                </a:cubicBezTo>
                <a:lnTo>
                  <a:pt x="1772750" y="3405188"/>
                </a:lnTo>
                <a:lnTo>
                  <a:pt x="1953741" y="3405188"/>
                </a:lnTo>
                <a:lnTo>
                  <a:pt x="1937324" y="3058183"/>
                </a:lnTo>
                <a:cubicBezTo>
                  <a:pt x="1813464" y="1767912"/>
                  <a:pt x="1261851" y="662186"/>
                  <a:pt x="363084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F2EBB1-D507-4BDF-AEA7-DDB13D46CD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568" r="-1" b="11129"/>
          <a:stretch/>
        </p:blipFill>
        <p:spPr>
          <a:xfrm>
            <a:off x="1995507" y="3288327"/>
            <a:ext cx="7148493" cy="3410555"/>
          </a:xfrm>
          <a:custGeom>
            <a:avLst/>
            <a:gdLst/>
            <a:ahLst/>
            <a:cxnLst/>
            <a:rect l="l" t="t" r="r" b="b"/>
            <a:pathLst>
              <a:path w="9531324" h="3405187">
                <a:moveTo>
                  <a:pt x="3977" y="0"/>
                </a:moveTo>
                <a:lnTo>
                  <a:pt x="9531324" y="0"/>
                </a:lnTo>
                <a:lnTo>
                  <a:pt x="9531324" y="3405187"/>
                </a:lnTo>
                <a:lnTo>
                  <a:pt x="5205951" y="3405187"/>
                </a:lnTo>
                <a:lnTo>
                  <a:pt x="3496422" y="3405187"/>
                </a:lnTo>
                <a:lnTo>
                  <a:pt x="3032455" y="3405187"/>
                </a:lnTo>
                <a:lnTo>
                  <a:pt x="2716256" y="3405187"/>
                </a:lnTo>
                <a:lnTo>
                  <a:pt x="2502754" y="3405187"/>
                </a:lnTo>
                <a:lnTo>
                  <a:pt x="2390998" y="3327786"/>
                </a:lnTo>
                <a:cubicBezTo>
                  <a:pt x="2217180" y="3200295"/>
                  <a:pt x="2046553" y="3062584"/>
                  <a:pt x="1874350" y="2922001"/>
                </a:cubicBezTo>
                <a:cubicBezTo>
                  <a:pt x="928725" y="2150026"/>
                  <a:pt x="0" y="1516318"/>
                  <a:pt x="0" y="168843"/>
                </a:cubicBezTo>
                <a:close/>
              </a:path>
            </a:pathLst>
          </a:custGeom>
        </p:spPr>
      </p:pic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2217FF4A-5EDF-43B7-90EE-BDD9F1E9E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995507" y="3452813"/>
            <a:ext cx="2055742" cy="3405187"/>
          </a:xfrm>
          <a:custGeom>
            <a:avLst/>
            <a:gdLst>
              <a:gd name="connsiteX0" fmla="*/ 2737014 w 2740990"/>
              <a:gd name="connsiteY0" fmla="*/ 0 h 3405187"/>
              <a:gd name="connsiteX1" fmla="*/ 2550901 w 2740990"/>
              <a:gd name="connsiteY1" fmla="*/ 0 h 3405187"/>
              <a:gd name="connsiteX2" fmla="*/ 2554960 w 2740990"/>
              <a:gd name="connsiteY2" fmla="*/ 168844 h 3405187"/>
              <a:gd name="connsiteX3" fmla="*/ 641512 w 2740990"/>
              <a:gd name="connsiteY3" fmla="*/ 2922002 h 3405187"/>
              <a:gd name="connsiteX4" fmla="*/ 114085 w 2740990"/>
              <a:gd name="connsiteY4" fmla="*/ 3327787 h 3405187"/>
              <a:gd name="connsiteX5" fmla="*/ 0 w 2740990"/>
              <a:gd name="connsiteY5" fmla="*/ 3405187 h 3405187"/>
              <a:gd name="connsiteX6" fmla="*/ 24734 w 2740990"/>
              <a:gd name="connsiteY6" fmla="*/ 3405187 h 3405187"/>
              <a:gd name="connsiteX7" fmla="*/ 238236 w 2740990"/>
              <a:gd name="connsiteY7" fmla="*/ 3405187 h 3405187"/>
              <a:gd name="connsiteX8" fmla="*/ 349992 w 2740990"/>
              <a:gd name="connsiteY8" fmla="*/ 3327786 h 3405187"/>
              <a:gd name="connsiteX9" fmla="*/ 866640 w 2740990"/>
              <a:gd name="connsiteY9" fmla="*/ 2922001 h 3405187"/>
              <a:gd name="connsiteX10" fmla="*/ 2740990 w 2740990"/>
              <a:gd name="connsiteY10" fmla="*/ 168843 h 340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40990" h="3405187">
                <a:moveTo>
                  <a:pt x="2737014" y="0"/>
                </a:moveTo>
                <a:lnTo>
                  <a:pt x="2550901" y="0"/>
                </a:lnTo>
                <a:lnTo>
                  <a:pt x="2554960" y="168844"/>
                </a:lnTo>
                <a:cubicBezTo>
                  <a:pt x="2554960" y="1516319"/>
                  <a:pt x="1606862" y="2150027"/>
                  <a:pt x="641512" y="2922002"/>
                </a:cubicBezTo>
                <a:cubicBezTo>
                  <a:pt x="465716" y="3062585"/>
                  <a:pt x="291530" y="3200296"/>
                  <a:pt x="114085" y="3327787"/>
                </a:cubicBezTo>
                <a:lnTo>
                  <a:pt x="0" y="3405187"/>
                </a:lnTo>
                <a:lnTo>
                  <a:pt x="24734" y="3405187"/>
                </a:lnTo>
                <a:lnTo>
                  <a:pt x="238236" y="3405187"/>
                </a:lnTo>
                <a:lnTo>
                  <a:pt x="349992" y="3327786"/>
                </a:lnTo>
                <a:cubicBezTo>
                  <a:pt x="523810" y="3200295"/>
                  <a:pt x="694437" y="3062584"/>
                  <a:pt x="866640" y="2922001"/>
                </a:cubicBezTo>
                <a:cubicBezTo>
                  <a:pt x="1812265" y="2150026"/>
                  <a:pt x="2740990" y="1516318"/>
                  <a:pt x="2740990" y="168843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413C3E-AA0E-A38E-1E40-DB21F185F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586925"/>
            <a:ext cx="4114800" cy="26509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84B928-5417-DB58-C6B5-C7A3C63AAA2D}"/>
              </a:ext>
            </a:extLst>
          </p:cNvPr>
          <p:cNvSpPr txBox="1"/>
          <p:nvPr/>
        </p:nvSpPr>
        <p:spPr>
          <a:xfrm>
            <a:off x="3541828" y="4443802"/>
            <a:ext cx="5339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Goudy Stout" panose="0202090407030B020401" pitchFamily="18" charset="0"/>
              </a:rPr>
              <a:t>For all the supplies </a:t>
            </a:r>
          </a:p>
          <a:p>
            <a:r>
              <a:rPr lang="en-US" dirty="0">
                <a:solidFill>
                  <a:srgbClr val="FF0000"/>
                </a:solidFill>
                <a:latin typeface="Goudy Stout" panose="0202090407030B020401" pitchFamily="18" charset="0"/>
              </a:rPr>
              <a:t>And support!!!</a:t>
            </a:r>
          </a:p>
        </p:txBody>
      </p:sp>
    </p:spTree>
    <p:extLst>
      <p:ext uri="{BB962C8B-B14F-4D97-AF65-F5344CB8AC3E}">
        <p14:creationId xmlns:p14="http://schemas.microsoft.com/office/powerpoint/2010/main" val="1772043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3034</TotalTime>
  <Words>736</Words>
  <Application>Microsoft Office PowerPoint</Application>
  <PresentationFormat>On-screen Show (4:3)</PresentationFormat>
  <Paragraphs>146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Meiryo</vt:lpstr>
      <vt:lpstr>Aharoni</vt:lpstr>
      <vt:lpstr>Algerian</vt:lpstr>
      <vt:lpstr>Arial</vt:lpstr>
      <vt:lpstr>Arial Rounded MT Bold</vt:lpstr>
      <vt:lpstr>Bodoni MT Black</vt:lpstr>
      <vt:lpstr>Calibri</vt:lpstr>
      <vt:lpstr>Comic Sans MS</vt:lpstr>
      <vt:lpstr>ff1</vt:lpstr>
      <vt:lpstr>Goudy Stout</vt:lpstr>
      <vt:lpstr>Symbol</vt:lpstr>
      <vt:lpstr>Tempus Sans ITC</vt:lpstr>
      <vt:lpstr>Wingdings</vt:lpstr>
      <vt:lpstr>Office Theme</vt:lpstr>
      <vt:lpstr>PowerPoint Presentation</vt:lpstr>
      <vt:lpstr>PowerPoint Presentation</vt:lpstr>
      <vt:lpstr>PowerPoint Presentation</vt:lpstr>
      <vt:lpstr>Daily Schedule/ Behavior</vt:lpstr>
      <vt:lpstr>Learning Websites</vt:lpstr>
      <vt:lpstr>PowerPoint Presentation</vt:lpstr>
      <vt:lpstr>PowerPoint Presentation</vt:lpstr>
      <vt:lpstr> for all of the Supplies!  Wish List – Copy paper, anti-bacterial, tissue paper (kleenex), baby wipes  </vt:lpstr>
      <vt:lpstr>PowerPoint Presentation</vt:lpstr>
    </vt:vector>
  </TitlesOfParts>
  <Company>M-DCPS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Trotz, Jamie T.</cp:lastModifiedBy>
  <cp:revision>150</cp:revision>
  <dcterms:created xsi:type="dcterms:W3CDTF">2012-09-03T22:16:30Z</dcterms:created>
  <dcterms:modified xsi:type="dcterms:W3CDTF">2025-08-22T18:37:02Z</dcterms:modified>
</cp:coreProperties>
</file>